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98"/>
  </p:notesMasterIdLst>
  <p:sldIdLst>
    <p:sldId id="278" r:id="rId2"/>
    <p:sldId id="1443" r:id="rId3"/>
    <p:sldId id="1444" r:id="rId4"/>
    <p:sldId id="1445" r:id="rId5"/>
    <p:sldId id="1446" r:id="rId6"/>
    <p:sldId id="1447" r:id="rId7"/>
    <p:sldId id="428" r:id="rId8"/>
    <p:sldId id="1522" r:id="rId9"/>
    <p:sldId id="1533" r:id="rId10"/>
    <p:sldId id="1548" r:id="rId11"/>
    <p:sldId id="1540" r:id="rId12"/>
    <p:sldId id="1549" r:id="rId13"/>
    <p:sldId id="1544" r:id="rId14"/>
    <p:sldId id="1550" r:id="rId15"/>
    <p:sldId id="1551" r:id="rId16"/>
    <p:sldId id="1552" r:id="rId17"/>
    <p:sldId id="1553" r:id="rId18"/>
    <p:sldId id="1554" r:id="rId19"/>
    <p:sldId id="1555" r:id="rId20"/>
    <p:sldId id="1556" r:id="rId21"/>
    <p:sldId id="1558" r:id="rId22"/>
    <p:sldId id="1531" r:id="rId23"/>
    <p:sldId id="1532" r:id="rId24"/>
    <p:sldId id="359" r:id="rId25"/>
    <p:sldId id="1559" r:id="rId26"/>
    <p:sldId id="594" r:id="rId27"/>
    <p:sldId id="1569" r:id="rId28"/>
    <p:sldId id="1451" r:id="rId29"/>
    <p:sldId id="1545" r:id="rId30"/>
    <p:sldId id="1546" r:id="rId31"/>
    <p:sldId id="1452" r:id="rId32"/>
    <p:sldId id="1560" r:id="rId33"/>
    <p:sldId id="1563" r:id="rId34"/>
    <p:sldId id="1564" r:id="rId35"/>
    <p:sldId id="1570" r:id="rId36"/>
    <p:sldId id="1573" r:id="rId37"/>
    <p:sldId id="1576" r:id="rId38"/>
    <p:sldId id="1574" r:id="rId39"/>
    <p:sldId id="1460" r:id="rId40"/>
    <p:sldId id="1459" r:id="rId41"/>
    <p:sldId id="336" r:id="rId42"/>
    <p:sldId id="1567" r:id="rId43"/>
    <p:sldId id="1568" r:id="rId44"/>
    <p:sldId id="1575" r:id="rId45"/>
    <p:sldId id="440" r:id="rId46"/>
    <p:sldId id="441" r:id="rId47"/>
    <p:sldId id="1571" r:id="rId48"/>
    <p:sldId id="724" r:id="rId49"/>
    <p:sldId id="1547" r:id="rId50"/>
    <p:sldId id="1462" r:id="rId51"/>
    <p:sldId id="1577" r:id="rId52"/>
    <p:sldId id="259" r:id="rId53"/>
    <p:sldId id="1580" r:id="rId54"/>
    <p:sldId id="1581" r:id="rId55"/>
    <p:sldId id="1477" r:id="rId56"/>
    <p:sldId id="271" r:id="rId57"/>
    <p:sldId id="272" r:id="rId58"/>
    <p:sldId id="273" r:id="rId59"/>
    <p:sldId id="274" r:id="rId60"/>
    <p:sldId id="275" r:id="rId61"/>
    <p:sldId id="1461" r:id="rId62"/>
    <p:sldId id="1582" r:id="rId63"/>
    <p:sldId id="1583" r:id="rId64"/>
    <p:sldId id="1463" r:id="rId65"/>
    <p:sldId id="263" r:id="rId66"/>
    <p:sldId id="264" r:id="rId67"/>
    <p:sldId id="1465" r:id="rId68"/>
    <p:sldId id="1467" r:id="rId69"/>
    <p:sldId id="1468" r:id="rId70"/>
    <p:sldId id="1404" r:id="rId71"/>
    <p:sldId id="1584" r:id="rId72"/>
    <p:sldId id="1469" r:id="rId73"/>
    <p:sldId id="1454" r:id="rId74"/>
    <p:sldId id="1470" r:id="rId75"/>
    <p:sldId id="1472" r:id="rId76"/>
    <p:sldId id="1457" r:id="rId77"/>
    <p:sldId id="1471" r:id="rId78"/>
    <p:sldId id="1474" r:id="rId79"/>
    <p:sldId id="1475" r:id="rId80"/>
    <p:sldId id="1473" r:id="rId81"/>
    <p:sldId id="1449" r:id="rId82"/>
    <p:sldId id="1458" r:id="rId83"/>
    <p:sldId id="1411" r:id="rId84"/>
    <p:sldId id="761" r:id="rId85"/>
    <p:sldId id="1515" r:id="rId86"/>
    <p:sldId id="1514" r:id="rId87"/>
    <p:sldId id="1479" r:id="rId88"/>
    <p:sldId id="1417" r:id="rId89"/>
    <p:sldId id="1512" r:id="rId90"/>
    <p:sldId id="726" r:id="rId91"/>
    <p:sldId id="1478" r:id="rId92"/>
    <p:sldId id="293" r:id="rId93"/>
    <p:sldId id="1476" r:id="rId94"/>
    <p:sldId id="1437" r:id="rId95"/>
    <p:sldId id="1572" r:id="rId96"/>
    <p:sldId id="772" r:id="rId9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690"/>
    <a:srgbClr val="0051CA"/>
    <a:srgbClr val="E8A6A8"/>
    <a:srgbClr val="009545"/>
    <a:srgbClr val="1700FF"/>
    <a:srgbClr val="FF0A00"/>
    <a:srgbClr val="5C953F"/>
    <a:srgbClr val="57595C"/>
    <a:srgbClr val="2871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99"/>
    <p:restoredTop sz="80424"/>
  </p:normalViewPr>
  <p:slideViewPr>
    <p:cSldViewPr snapToGrid="0" snapToObjects="1">
      <p:cViewPr>
        <p:scale>
          <a:sx n="91" d="100"/>
          <a:sy n="91" d="100"/>
        </p:scale>
        <p:origin x="144" y="456"/>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linraffel.com/talks/vector2018few.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Daniel </a:t>
            </a:r>
            <a:r>
              <a:rPr lang="en-US" sz="1200" b="0" i="0" u="none" strike="noStrike" kern="1200" dirty="0" err="1">
                <a:solidFill>
                  <a:schemeClr val="tx1"/>
                </a:solidFill>
                <a:effectLst/>
                <a:latin typeface="+mn-lt"/>
                <a:ea typeface="+mn-ea"/>
                <a:cs typeface="+mn-cs"/>
              </a:rPr>
              <a:t>Khashabi</a:t>
            </a:r>
            <a:r>
              <a:rPr lang="en-US" sz="1200" b="0" i="0" u="none" strike="noStrike" kern="1200" dirty="0">
                <a:solidFill>
                  <a:schemeClr val="tx1"/>
                </a:solidFill>
                <a:effectLst/>
                <a:latin typeface="+mn-lt"/>
                <a:ea typeface="+mn-ea"/>
                <a:cs typeface="+mn-cs"/>
              </a:rPr>
              <a:t>; for those who don’t know me, I am young investigator here at AI2.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I am excited to tell you about our recent project! </a:t>
            </a:r>
          </a:p>
          <a:p>
            <a:r>
              <a:rPr lang="en-US" sz="1200" b="0" i="0" u="none" strike="noStrike" kern="1200" dirty="0">
                <a:solidFill>
                  <a:schemeClr val="tx1"/>
                </a:solidFill>
                <a:effectLst/>
                <a:latin typeface="+mn-lt"/>
                <a:ea typeface="+mn-ea"/>
                <a:cs typeface="+mn-cs"/>
              </a:rPr>
              <a:t>This is a joint work with …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This example comes from work done by researchers at Google Brain. In this case, the generated article discusses a made-up album called Wings over Kansas. The model was only given the title of the article and filled in the rest. You can see that the model has learned not only basic sentence structure, grammar, and spelling, but also the kind of content which is typical in Wikipedia articles. 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a:p>
          <a:p>
            <a:pPr marL="0" lvl="0" indent="0" algn="l" rtl="0">
              <a:spcBef>
                <a:spcPts val="0"/>
              </a:spcBef>
              <a:spcAft>
                <a:spcPts val="0"/>
              </a:spcAft>
              <a:buNone/>
            </a:pPr>
            <a:endParaRPr/>
          </a:p>
          <a:p>
            <a:pPr marL="0" lvl="0" indent="0" algn="l" rtl="0">
              <a:spcBef>
                <a:spcPts val="0"/>
              </a:spcBef>
              <a:spcAft>
                <a:spcPts val="0"/>
              </a:spcAft>
              <a:buNone/>
            </a:pPr>
            <a:r>
              <a:rPr lang="en"/>
              <a:t>Slide from: </a:t>
            </a:r>
            <a:r>
              <a:rPr lang="en" u="sng">
                <a:solidFill>
                  <a:schemeClr val="hlink"/>
                </a:solidFill>
                <a:hlinkClick r:id="rId3"/>
              </a:rPr>
              <a:t>https://colinraffel.com/talks/vector2018few.pdf</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While it’s fun to train a model to generate new made-up Wikipedia articles from scratch, it’s not terribly useful on its own since there are already so many Wikipedia articles out there already. One of the things that makes generative models useful in practice is that they provide a means to leverage and discover structure in large unlabeled datasets. In machine learning, we often find gains simply from collecting more data. In many applications like modeling text or natural images, unlabeled data is almost limitless.</a:t>
            </a: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428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108340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824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good example of the power of this is some recent work from </a:t>
            </a:r>
            <a:r>
              <a:rPr lang="en-US" dirty="0" err="1"/>
              <a:t>OpenAI</a:t>
            </a:r>
            <a:r>
              <a:rPr lang="en-US" dirty="0"/>
              <a:t>, where they demonstrate that by training a large generative text model on a huge corpus of documents from the web, they obtain state-of-the-art results on many common text benchmarks. These results are obtained with a simple type of generative model which is particularly effective at learning about the structure of text and language from unlabeled data alone. These impressive results are largely thanks to the fact that they were able to trained a large generative model on lots of unlabeled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16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057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314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909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bf7412a2f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bf7412a2f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13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247320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94146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301615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field has been using such models in a few narrow sense; for instance taking their results and using them as features in your feature-rich machine learning models.</a:t>
            </a:r>
          </a:p>
          <a:p>
            <a:endParaRPr lang="en-US" dirty="0"/>
          </a:p>
          <a:p>
            <a:r>
              <a:rPr lang="en-US" dirty="0"/>
              <a:t>However, one thing that I am excited about is that, such models let you directly look into what is inside them, with explicit queries, in the form of natural language. </a:t>
            </a:r>
          </a:p>
          <a:p>
            <a:endParaRPr lang="en-US" dirty="0"/>
          </a:p>
          <a:p>
            <a:r>
              <a:rPr lang="en-US" dirty="0"/>
              <a:t>For instance, I can issue queries like this about the size of Pittsburgh and it comes back a response like this. </a:t>
            </a:r>
          </a:p>
          <a:p>
            <a:r>
              <a:rPr lang="en-US" dirty="0"/>
              <a:t>In a sense, what it gives me is a distillation of many pattern that it has seen on the web, possibly about Pittsburgh.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1235012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1724508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253733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is generative modeling? 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6eb443a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6eb443a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conduct a relatively comprehensive set of experiments on the collected data. </a:t>
            </a:r>
            <a:endParaRPr/>
          </a:p>
          <a:p>
            <a:pPr marL="0" lvl="0" indent="0" algn="l" rtl="0">
              <a:spcBef>
                <a:spcPts val="0"/>
              </a:spcBef>
              <a:spcAft>
                <a:spcPts val="0"/>
              </a:spcAft>
              <a:buNone/>
            </a:pPr>
            <a:endParaRPr/>
          </a:p>
          <a:p>
            <a:pPr marL="0" lvl="0" indent="0" algn="l" rtl="0">
              <a:spcBef>
                <a:spcPts val="0"/>
              </a:spcBef>
              <a:spcAft>
                <a:spcPts val="0"/>
              </a:spcAft>
              <a:buNone/>
            </a:pPr>
            <a:r>
              <a:rPr lang="en"/>
              <a:t>To have an estimate of the performance and the difficulty of the challenges, we report human performance on a random subset (100-150) of instances from each task. </a:t>
            </a:r>
            <a:endParaRPr/>
          </a:p>
          <a:p>
            <a:pPr marL="0" lvl="0" indent="0" algn="l" rtl="0">
              <a:spcBef>
                <a:spcPts val="0"/>
              </a:spcBef>
              <a:spcAft>
                <a:spcPts val="0"/>
              </a:spcAft>
              <a:buNone/>
            </a:pPr>
            <a:r>
              <a:rPr lang="en"/>
              <a:t>We collect annotations from three human annotators, adjudicate the inconsistencies and evaluate it against the gold labels to estimate human performance for each task</a:t>
            </a:r>
            <a:endParaRPr/>
          </a:p>
          <a:p>
            <a:pPr marL="0" lvl="0" indent="0" algn="l" rtl="0">
              <a:spcBef>
                <a:spcPts val="0"/>
              </a:spcBef>
              <a:spcAft>
                <a:spcPts val="0"/>
              </a:spcAft>
              <a:buNone/>
            </a:pPr>
            <a:endParaRPr/>
          </a:p>
          <a:p>
            <a:pPr marL="0" lvl="0" indent="0" algn="l" rtl="0">
              <a:spcBef>
                <a:spcPts val="0"/>
              </a:spcBef>
              <a:spcAft>
                <a:spcPts val="0"/>
              </a:spcAft>
              <a:buNone/>
            </a:pPr>
            <a:r>
              <a:rPr lang="en"/>
              <a:t>For evaluation of our baselines, we use state-of-the-art LMs: </a:t>
            </a:r>
            <a:endParaRPr/>
          </a:p>
          <a:p>
            <a:pPr marL="457200" lvl="0" indent="-298450" algn="l" rtl="0">
              <a:spcBef>
                <a:spcPts val="0"/>
              </a:spcBef>
              <a:spcAft>
                <a:spcPts val="0"/>
              </a:spcAft>
              <a:buSzPts val="1100"/>
              <a:buChar char="-"/>
            </a:pPr>
            <a:r>
              <a:rPr lang="en"/>
              <a:t>some multilingual LMs that pretrained on many languages including Persian (such as m BERT and mT5) </a:t>
            </a:r>
            <a:endParaRPr/>
          </a:p>
          <a:p>
            <a:pPr marL="457200" lvl="0" indent="-298450" algn="l" rtl="0">
              <a:spcBef>
                <a:spcPts val="0"/>
              </a:spcBef>
              <a:spcAft>
                <a:spcPts val="0"/>
              </a:spcAft>
              <a:buSzPts val="1100"/>
              <a:buChar char="-"/>
            </a:pPr>
            <a:r>
              <a:rPr lang="en"/>
              <a:t>and some pre-trained only for Persian </a:t>
            </a:r>
            <a:endParaRPr/>
          </a:p>
          <a:p>
            <a:pPr marL="0" lvl="0" indent="0" algn="l" rtl="0">
              <a:spcBef>
                <a:spcPts val="0"/>
              </a:spcBef>
              <a:spcAft>
                <a:spcPts val="0"/>
              </a:spcAft>
              <a:buNone/>
            </a:pPr>
            <a:r>
              <a:rPr lang="en"/>
              <a:t>For each task, we train models with various hyper-parameters and select the best one according to their developement set performance.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fb87d21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fb87d21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we’re highlighting empirical results for reading comprehension only, since the trends are mostly similar for other remaining tasks. </a:t>
            </a:r>
            <a:endParaRPr/>
          </a:p>
          <a:p>
            <a:pPr marL="457200" lvl="0" indent="-298450" algn="l" rtl="0">
              <a:spcBef>
                <a:spcPts val="0"/>
              </a:spcBef>
              <a:spcAft>
                <a:spcPts val="0"/>
              </a:spcAft>
              <a:buSzPts val="1100"/>
              <a:buChar char="●"/>
            </a:pPr>
            <a:r>
              <a:rPr lang="en"/>
              <a:t>The first lesson is about dataset’s quality: </a:t>
            </a:r>
            <a:endParaRPr/>
          </a:p>
          <a:p>
            <a:pPr marL="914400" lvl="1" indent="-298450" algn="l" rtl="0">
              <a:spcBef>
                <a:spcPts val="0"/>
              </a:spcBef>
              <a:spcAft>
                <a:spcPts val="0"/>
              </a:spcAft>
              <a:buSzPts val="1100"/>
              <a:buChar char="○"/>
            </a:pPr>
            <a:r>
              <a:rPr lang="en"/>
              <a:t>The estimated human scores provide an indication of a reasonable degree of consensus between the ground-truth and judgments of native speakers and hence, the quality of our dataset.</a:t>
            </a:r>
            <a:endParaRPr/>
          </a:p>
          <a:p>
            <a:pPr marL="457200" lvl="0" indent="-298450" algn="l" rtl="0">
              <a:spcBef>
                <a:spcPts val="0"/>
              </a:spcBef>
              <a:spcAft>
                <a:spcPts val="0"/>
              </a:spcAft>
              <a:buClr>
                <a:schemeClr val="dk1"/>
              </a:buClr>
              <a:buSzPts val="1100"/>
              <a:buChar char="●"/>
            </a:pPr>
            <a:r>
              <a:rPr lang="en">
                <a:solidFill>
                  <a:schemeClr val="dk1"/>
                </a:solidFill>
              </a:rPr>
              <a:t>In terms of model performances: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 measure LM’s performance, when trained with Persian labeled data,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fac045f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fac045f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8450" algn="l" rtl="0">
              <a:spcBef>
                <a:spcPts val="0"/>
              </a:spcBef>
              <a:spcAft>
                <a:spcPts val="0"/>
              </a:spcAft>
              <a:buSzPts val="1100"/>
              <a:buChar char="-"/>
            </a:pPr>
            <a:r>
              <a:rPr lang="en"/>
              <a:t>Models trained on English dataset (and show surprising generalizatio to our Persian evaluation data)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6fac045f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f6fac045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models trained on a union of PErsian and English datasets, which worked the best.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6fac045f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6fac045f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the majority of the models lag behind human performance with a sizable margin, which indicates that … [read]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true for tasks like multiple-choice QA that human performance is about 40% ahead of the model performance.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70</a:t>
            </a:fld>
            <a:endParaRPr lang="en-US"/>
          </a:p>
        </p:txBody>
      </p:sp>
    </p:spTree>
    <p:extLst>
      <p:ext uri="{BB962C8B-B14F-4D97-AF65-F5344CB8AC3E}">
        <p14:creationId xmlns:p14="http://schemas.microsoft.com/office/powerpoint/2010/main" val="1476420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71</a:t>
            </a:fld>
            <a:endParaRPr lang="en-US"/>
          </a:p>
        </p:txBody>
      </p:sp>
    </p:spTree>
    <p:extLst>
      <p:ext uri="{BB962C8B-B14F-4D97-AF65-F5344CB8AC3E}">
        <p14:creationId xmlns:p14="http://schemas.microsoft.com/office/powerpoint/2010/main" val="2208620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a:t>
            </a:r>
            <a:r>
              <a:rPr lang="fa-IR" dirty="0"/>
              <a:t>زمینه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119279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r>
              <a:rPr lang="fa-IR" dirty="0"/>
              <a:t>آن کس که نداند و نداند که نداند در جهل مرکب </a:t>
            </a:r>
            <a:r>
              <a:rPr lang="fa-IR" dirty="0" err="1"/>
              <a:t>ابدالدهر</a:t>
            </a:r>
            <a:r>
              <a:rPr lang="fa-IR" dirty="0"/>
              <a:t> بماند</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499744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83</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84</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setup that we’re exploring here is an extension of the previous idea, except that instead of task prefixes we have instructions which define each task explicitly in natural language.</a:t>
            </a:r>
          </a:p>
          <a:p>
            <a:pPr marL="171450" indent="-171450">
              <a:buFont typeface="Arial" panose="020B0604020202020204" pitchFamily="34" charset="0"/>
              <a:buChar char="•"/>
            </a:pPr>
            <a:r>
              <a:rPr lang="en-US" dirty="0"/>
              <a:t>unlike task prefixed, instructions are human-readable definitions that are expected to fully define the task</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pPr marL="171450" indent="-171450">
              <a:buFont typeface="Arial" panose="020B0604020202020204" pitchFamily="34" charset="0"/>
              <a:buChar char="•"/>
            </a:pPr>
            <a:r>
              <a:rPr lang="en-US" dirty="0"/>
              <a:t> We know humans can understand and execute these instructions. </a:t>
            </a:r>
          </a:p>
          <a:p>
            <a:pPr marL="628650" lvl="1" indent="-171450">
              <a:buFont typeface="Arial" panose="020B0604020202020204" pitchFamily="34" charset="0"/>
              <a:buChar char="•"/>
            </a:pPr>
            <a:r>
              <a:rPr lang="en-US" dirty="0"/>
              <a:t>The question is whether we can enable machines to follow instructions and execute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86</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88</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web data:  it shouldn't be of surprise if they are sexist, racist, etc.  </a:t>
            </a:r>
          </a:p>
          <a:p>
            <a:endParaRPr lang="en-US" dirty="0"/>
          </a:p>
          <a:p>
            <a:endParaRPr lang="en-US" dirty="0"/>
          </a:p>
          <a:p>
            <a:pPr marL="285750" indent="-285750">
              <a:buFont typeface="Wingdings" pitchFamily="2" charset="2"/>
              <a:buChar char="§"/>
            </a:pPr>
            <a:r>
              <a:rPr lang="en-US" dirty="0">
                <a:latin typeface="Merriweather Sans Light" panose="02000503060000020004" pitchFamily="2" charset="77"/>
              </a:rPr>
              <a:t>Using this *</a:t>
            </a:r>
            <a:r>
              <a:rPr lang="en-US" dirty="0" err="1">
                <a:latin typeface="Merriweather Sans Light" panose="02000503060000020004" pitchFamily="2" charset="77"/>
              </a:rPr>
              <a:t>ist</a:t>
            </a:r>
            <a:r>
              <a:rPr lang="en-US" dirty="0">
                <a:latin typeface="Merriweather Sans Light" panose="02000503060000020004" pitchFamily="2" charset="77"/>
              </a:rPr>
              <a:t> model for NLP tasks, what does it entail? </a:t>
            </a:r>
          </a:p>
          <a:p>
            <a:pPr marL="742950" lvl="1" indent="-285750">
              <a:buFont typeface="Wingdings" pitchFamily="2" charset="2"/>
              <a:buChar char="§"/>
            </a:pPr>
            <a:r>
              <a:rPr lang="en-US" dirty="0">
                <a:latin typeface="Merriweather Sans Light" panose="02000503060000020004" pitchFamily="2" charset="77"/>
              </a:rPr>
              <a:t>Does this mean my QA system is going to be *</a:t>
            </a:r>
            <a:r>
              <a:rPr lang="en-US" dirty="0" err="1">
                <a:latin typeface="Merriweather Sans Light" panose="02000503060000020004" pitchFamily="2" charset="77"/>
              </a:rPr>
              <a:t>st</a:t>
            </a:r>
            <a:r>
              <a:rPr lang="en-US" dirty="0">
                <a:latin typeface="Merriweather Sans Light" panose="02000503060000020004" pitchFamily="2" charset="77"/>
              </a:rPr>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90</a:t>
            </a:fld>
            <a:endParaRPr lang="en-US"/>
          </a:p>
        </p:txBody>
      </p:sp>
    </p:spTree>
    <p:extLst>
      <p:ext uri="{BB962C8B-B14F-4D97-AF65-F5344CB8AC3E}">
        <p14:creationId xmlns:p14="http://schemas.microsoft.com/office/powerpoint/2010/main" val="4116858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94</a:t>
            </a:fld>
            <a:endParaRPr lang="en-US"/>
          </a:p>
        </p:txBody>
      </p:sp>
    </p:spTree>
    <p:extLst>
      <p:ext uri="{BB962C8B-B14F-4D97-AF65-F5344CB8AC3E}">
        <p14:creationId xmlns:p14="http://schemas.microsoft.com/office/powerpoint/2010/main" val="1124631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96</a:t>
            </a:fld>
            <a:endParaRPr lang="en-US"/>
          </a:p>
        </p:txBody>
      </p:sp>
    </p:spTree>
    <p:extLst>
      <p:ext uri="{BB962C8B-B14F-4D97-AF65-F5344CB8AC3E}">
        <p14:creationId xmlns:p14="http://schemas.microsoft.com/office/powerpoint/2010/main" val="405977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In generative modeling, we say that these images are samples from some true distribution - the distribution of natural images. The goal of generative modeling is to take this training set and learn a model which approximates this true distribution. 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The generative model has made up this dog completely on its own - it’s only input is a random noise vector and the label “dog”. It has never seen this particular dog before in the training set, either. 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I for one would be happy to eat this made-up cheeseburger. The fact that the model is able to produce these images suggests that it has learned about the structure of the natural world. 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This is likely because the dataset it was trained on has a relatively low proportion of images of people’s faces. 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150822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76446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246965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40969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34143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013690"/>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6736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1024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52640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60181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452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7130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23066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815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076344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490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5913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81759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291276248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696" r:id="rId17"/>
    <p:sldLayoutId id="2147483707" r:id="rId18"/>
    <p:sldLayoutId id="2147483701" r:id="rId19"/>
    <p:sldLayoutId id="2147483704" r:id="rId20"/>
    <p:sldLayoutId id="2147483712" r:id="rId21"/>
    <p:sldLayoutId id="2147483715" r:id="rId22"/>
  </p:sldLayoutIdLst>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bolbolzaban/gpt2-persia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arxiv.org/abs/2005.1416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google-research/multilingual-t5"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huggingface.co/bert-base-multilingual-cased"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huggingface.co/persiannlp" TargetMode="External"/><Relationship Id="rId2" Type="http://schemas.openxmlformats.org/officeDocument/2006/relationships/hyperlink" Target="https://github.com/persiannlp/parsinl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6.tif"/><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tiff"/><Relationship Id="rId4" Type="http://schemas.openxmlformats.org/officeDocument/2006/relationships/image" Target="../media/image6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p:txBody>
          <a:bodyPr>
            <a:normAutofit fontScale="90000"/>
          </a:bodyPr>
          <a:lstStyle/>
          <a:p>
            <a:r>
              <a:rPr lang="en-US" sz="4400" dirty="0"/>
              <a:t>Recent Breakthroughs and Uphill Battles </a:t>
            </a:r>
            <a:br>
              <a:rPr lang="en-US" sz="4400" dirty="0"/>
            </a:br>
            <a:r>
              <a:rPr lang="en-US" sz="4400" dirty="0"/>
              <a:t>in Modern Natural Language Processing</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2"/>
          </p:nvPr>
        </p:nvSpPr>
        <p:spPr/>
        <p:txBody>
          <a:bodyPr/>
          <a:lstStyle/>
          <a:p>
            <a:pPr>
              <a:defRPr/>
            </a:pPr>
            <a:fld id="{457D0C9B-67E4-EE4D-9F86-A8A2C273B7F3}" type="slidenum">
              <a:rPr lang="en-US" smtClean="0"/>
              <a:pPr>
                <a:defRPr/>
              </a:pPr>
              <a:t>1</a:t>
            </a:fld>
            <a:endParaRPr lang="en-US" dirty="0"/>
          </a:p>
        </p:txBody>
      </p:sp>
      <p:sp>
        <p:nvSpPr>
          <p:cNvPr id="6" name="Subtitle 5">
            <a:extLst>
              <a:ext uri="{FF2B5EF4-FFF2-40B4-BE49-F238E27FC236}">
                <a16:creationId xmlns:a16="http://schemas.microsoft.com/office/drawing/2014/main" id="{1A916E81-F1DC-13AE-8EA1-F4CF8D96E1D8}"/>
              </a:ext>
            </a:extLst>
          </p:cNvPr>
          <p:cNvSpPr>
            <a:spLocks noGrp="1"/>
          </p:cNvSpPr>
          <p:nvPr>
            <p:ph type="subTitle" idx="1"/>
          </p:nvPr>
        </p:nvSpPr>
        <p:spPr/>
        <p:txBody>
          <a:bodyPr/>
          <a:lstStyle/>
          <a:p>
            <a:endParaRPr lang="en-US" dirty="0"/>
          </a:p>
          <a:p>
            <a:r>
              <a:rPr lang="en-US" dirty="0"/>
              <a:t>Daniel Khashabi</a:t>
            </a:r>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2">
            <a:alphaModFix/>
          </a:blip>
          <a:srcRect r="42188" b="7441"/>
          <a:stretch/>
        </p:blipFill>
        <p:spPr>
          <a:xfrm>
            <a:off x="1081177" y="1763150"/>
            <a:ext cx="4736708" cy="4102167"/>
          </a:xfrm>
          <a:prstGeom prst="rect">
            <a:avLst/>
          </a:prstGeom>
          <a:noFill/>
          <a:ln>
            <a:noFill/>
          </a:ln>
        </p:spPr>
      </p:pic>
    </p:spTree>
    <p:extLst>
      <p:ext uri="{BB962C8B-B14F-4D97-AF65-F5344CB8AC3E}">
        <p14:creationId xmlns:p14="http://schemas.microsoft.com/office/powerpoint/2010/main" val="282317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1058197" y="1593715"/>
            <a:ext cx="4638216" cy="4326007"/>
          </a:xfrm>
          <a:prstGeom prst="rect">
            <a:avLst/>
          </a:prstGeom>
          <a:noFill/>
          <a:ln>
            <a:noFill/>
          </a:ln>
        </p:spPr>
      </p:pic>
    </p:spTree>
    <p:extLst>
      <p:ext uri="{BB962C8B-B14F-4D97-AF65-F5344CB8AC3E}">
        <p14:creationId xmlns:p14="http://schemas.microsoft.com/office/powerpoint/2010/main" val="424867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289972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7303705" y="1292935"/>
            <a:ext cx="3702831" cy="5367000"/>
          </a:xfrm>
          <a:prstGeom prst="rect">
            <a:avLst/>
          </a:prstGeom>
          <a:noFill/>
          <a:ln>
            <a:noFill/>
          </a:ln>
        </p:spPr>
      </p:pic>
    </p:spTree>
    <p:extLst>
      <p:ext uri="{BB962C8B-B14F-4D97-AF65-F5344CB8AC3E}">
        <p14:creationId xmlns:p14="http://schemas.microsoft.com/office/powerpoint/2010/main" val="14517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7384212" y="1502130"/>
            <a:ext cx="3389985" cy="5047300"/>
          </a:xfrm>
          <a:prstGeom prst="rect">
            <a:avLst/>
          </a:prstGeom>
          <a:noFill/>
          <a:ln>
            <a:noFill/>
          </a:ln>
        </p:spPr>
      </p:pic>
    </p:spTree>
    <p:extLst>
      <p:ext uri="{BB962C8B-B14F-4D97-AF65-F5344CB8AC3E}">
        <p14:creationId xmlns:p14="http://schemas.microsoft.com/office/powerpoint/2010/main" val="159677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7326699" y="1399942"/>
            <a:ext cx="3513280" cy="5321367"/>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18217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7430891" y="2040859"/>
            <a:ext cx="3358101" cy="4304012"/>
          </a:xfrm>
          <a:prstGeom prst="rect">
            <a:avLst/>
          </a:prstGeom>
        </p:spPr>
      </p:pic>
    </p:spTree>
    <p:extLst>
      <p:ext uri="{BB962C8B-B14F-4D97-AF65-F5344CB8AC3E}">
        <p14:creationId xmlns:p14="http://schemas.microsoft.com/office/powerpoint/2010/main" val="58390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Tree>
    <p:extLst>
      <p:ext uri="{BB962C8B-B14F-4D97-AF65-F5344CB8AC3E}">
        <p14:creationId xmlns:p14="http://schemas.microsoft.com/office/powerpoint/2010/main" val="372599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Tree>
    <p:extLst>
      <p:ext uri="{BB962C8B-B14F-4D97-AF65-F5344CB8AC3E}">
        <p14:creationId xmlns:p14="http://schemas.microsoft.com/office/powerpoint/2010/main" val="275231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Tree>
    <p:extLst>
      <p:ext uri="{BB962C8B-B14F-4D97-AF65-F5344CB8AC3E}">
        <p14:creationId xmlns:p14="http://schemas.microsoft.com/office/powerpoint/2010/main" val="160616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wrap="square" anchor="ctr">
            <a:normAutofit/>
          </a:bodyPr>
          <a:lstStyle/>
          <a:p>
            <a:r>
              <a:rPr lang="en-US" dirty="0"/>
              <a:t>About me </a:t>
            </a:r>
          </a:p>
        </p:txBody>
      </p:sp>
      <p:sp>
        <p:nvSpPr>
          <p:cNvPr id="15" name="Text Placeholder 1">
            <a:extLst>
              <a:ext uri="{FF2B5EF4-FFF2-40B4-BE49-F238E27FC236}">
                <a16:creationId xmlns:a16="http://schemas.microsoft.com/office/drawing/2014/main" id="{784D0977-EA92-493B-B497-D7B9CA3147F2}"/>
              </a:ext>
            </a:extLst>
          </p:cNvPr>
          <p:cNvSpPr>
            <a:spLocks noGrp="1"/>
          </p:cNvSpPr>
          <p:nvPr>
            <p:ph type="body" idx="1"/>
          </p:nvPr>
        </p:nvSpPr>
        <p:spPr>
          <a:xfrm>
            <a:off x="839788" y="1291421"/>
            <a:ext cx="5157787" cy="823912"/>
          </a:xfrm>
        </p:spPr>
        <p:txBody>
          <a:bodyPr/>
          <a:lstStyle/>
          <a:p>
            <a:endParaRPr lang="en-US"/>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sz="half" idx="2"/>
          </p:nvPr>
        </p:nvSpPr>
        <p:spPr>
          <a:xfrm>
            <a:off x="839788" y="2115333"/>
            <a:ext cx="5354639" cy="3684588"/>
          </a:xfrm>
        </p:spPr>
        <p:txBody>
          <a:bodyPr wrap="square" anchor="t">
            <a:normAutofit/>
          </a:bodyPr>
          <a:lstStyle/>
          <a:p>
            <a:r>
              <a:rPr lang="en-US" sz="2200" dirty="0"/>
              <a:t>Assistant Professor, </a:t>
            </a:r>
            <a:br>
              <a:rPr lang="en-US" sz="2200" dirty="0"/>
            </a:br>
            <a:r>
              <a:rPr lang="en-US" sz="2200" dirty="0"/>
              <a:t>Johns Hopkins University, Baltimore </a:t>
            </a:r>
            <a:br>
              <a:rPr lang="en-US" sz="2200" dirty="0"/>
            </a:br>
            <a:endParaRPr lang="en-US" sz="2200" dirty="0"/>
          </a:p>
          <a:p>
            <a:r>
              <a:rPr lang="en-US" sz="2200" dirty="0"/>
              <a:t>Working on Artificial Intelligence &amp; </a:t>
            </a:r>
            <a:br>
              <a:rPr lang="en-US" sz="2200" dirty="0"/>
            </a:br>
            <a:r>
              <a:rPr lang="en-US" sz="2200" dirty="0"/>
              <a:t>Natural Language Processing </a:t>
            </a:r>
          </a:p>
          <a:p>
            <a:endParaRPr lang="en-US" sz="2200" dirty="0"/>
          </a:p>
          <a:p>
            <a:r>
              <a:rPr lang="en-US" sz="2200" dirty="0"/>
              <a:t>PhD from University of Pennsylvania, 2019</a:t>
            </a:r>
          </a:p>
          <a:p>
            <a:r>
              <a:rPr lang="en-US" sz="2200" dirty="0"/>
              <a:t>BSc from Tehran Polytechnic, 2012 </a:t>
            </a:r>
          </a:p>
        </p:txBody>
      </p:sp>
      <p:sp>
        <p:nvSpPr>
          <p:cNvPr id="17" name="Text Placeholder 3">
            <a:extLst>
              <a:ext uri="{FF2B5EF4-FFF2-40B4-BE49-F238E27FC236}">
                <a16:creationId xmlns:a16="http://schemas.microsoft.com/office/drawing/2014/main" id="{05D5524D-E899-4AAF-815E-B6EF37F20074}"/>
              </a:ext>
            </a:extLst>
          </p:cNvPr>
          <p:cNvSpPr>
            <a:spLocks noGrp="1"/>
          </p:cNvSpPr>
          <p:nvPr>
            <p:ph type="body" sz="quarter" idx="3"/>
          </p:nvPr>
        </p:nvSpPr>
        <p:spPr>
          <a:xfrm>
            <a:off x="6172200" y="1291421"/>
            <a:ext cx="5183188" cy="823912"/>
          </a:xfrm>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a:xfrm>
            <a:off x="10466388" y="5906283"/>
            <a:ext cx="530225" cy="365125"/>
          </a:xfrm>
        </p:spPr>
        <p:txBody>
          <a:bodyPr anchor="ctr">
            <a:normAutofit/>
          </a:bodyPr>
          <a:lstStyle/>
          <a:p>
            <a:pPr>
              <a:spcAft>
                <a:spcPts val="600"/>
              </a:spcAft>
              <a:defRPr/>
            </a:pPr>
            <a:fld id="{0121240C-47AF-2F4D-83B3-CC3EDF50F794}" type="slidenum">
              <a:rPr lang="en-US" smtClean="0"/>
              <a:pPr>
                <a:spcAft>
                  <a:spcPts val="600"/>
                </a:spcAft>
                <a:defRPr/>
              </a:pPr>
              <a:t>2</a:t>
            </a:fld>
            <a:endParaRPr lang="en-US"/>
          </a:p>
        </p:txBody>
      </p:sp>
      <p:pic>
        <p:nvPicPr>
          <p:cNvPr id="1028" name="Picture 4" descr="Top Neighborhoods to Explore in Baltimore">
            <a:extLst>
              <a:ext uri="{FF2B5EF4-FFF2-40B4-BE49-F238E27FC236}">
                <a16:creationId xmlns:a16="http://schemas.microsoft.com/office/drawing/2014/main" id="{BA26251E-56FA-521A-76E9-E0A00FC88A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9"/>
          <a:stretch/>
        </p:blipFill>
        <p:spPr bwMode="auto">
          <a:xfrm>
            <a:off x="6154671" y="1982569"/>
            <a:ext cx="6046743" cy="349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1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6862910" y="1529768"/>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nitty gritty but their other two singles by the band in … </a:t>
            </a:r>
          </a:p>
        </p:txBody>
      </p:sp>
    </p:spTree>
    <p:extLst>
      <p:ext uri="{BB962C8B-B14F-4D97-AF65-F5344CB8AC3E}">
        <p14:creationId xmlns:p14="http://schemas.microsoft.com/office/powerpoint/2010/main" val="219586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176064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2495677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a:t>
            </a:r>
            <a:r>
              <a:rPr lang="en-US" b="1" dirty="0">
                <a:solidFill>
                  <a:srgbClr val="0070C0"/>
                </a:solidFill>
              </a:rPr>
              <a:t>Models</a:t>
            </a:r>
          </a:p>
        </p:txBody>
      </p:sp>
    </p:spTree>
    <p:extLst>
      <p:ext uri="{BB962C8B-B14F-4D97-AF65-F5344CB8AC3E}">
        <p14:creationId xmlns:p14="http://schemas.microsoft.com/office/powerpoint/2010/main" val="534941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r="74642"/>
          <a:stretch/>
        </p:blipFill>
        <p:spPr>
          <a:xfrm>
            <a:off x="1122829" y="1851197"/>
            <a:ext cx="2373745" cy="4555200"/>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2461404" y="3296062"/>
            <a:ext cx="853107" cy="1538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r="74642"/>
          <a:stretch/>
        </p:blipFill>
        <p:spPr>
          <a:xfrm>
            <a:off x="8593781" y="1767653"/>
            <a:ext cx="2373745" cy="4555200"/>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9872148" y="3271007"/>
            <a:ext cx="860721" cy="1476015"/>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38024" y="3707157"/>
            <a:ext cx="4106289" cy="379656"/>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Kansas is </a:t>
            </a:r>
            <a:r>
              <a:rPr lang="en-US" sz="1867" dirty="0">
                <a:solidFill>
                  <a:schemeClr val="bg1"/>
                </a:solidFill>
                <a:highlight>
                  <a:srgbClr val="000000"/>
                </a:highlight>
                <a:latin typeface="Consolas" panose="020B0609020204030204" pitchFamily="49" charset="0"/>
                <a:cs typeface="Consolas" panose="020B0609020204030204" pitchFamily="49" charset="0"/>
              </a:rPr>
              <a:t>[MASK]</a:t>
            </a:r>
            <a:r>
              <a:rPr lang="en-US" sz="1867"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8539512" y="3142486"/>
            <a:ext cx="3282896" cy="1497974"/>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867"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26733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2941" b="69110"/>
          <a:stretch/>
        </p:blipFill>
        <p:spPr>
          <a:xfrm>
            <a:off x="5026342" y="3158981"/>
            <a:ext cx="6340353" cy="2369621"/>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lstStyle/>
          <a:p>
            <a:r>
              <a:rPr lang="en-US" dirty="0"/>
              <a:t>Self-Supervised </a:t>
            </a:r>
            <a:r>
              <a:rPr lang="en-US" b="1" dirty="0">
                <a:solidFill>
                  <a:srgbClr val="0070C0"/>
                </a:solidFill>
              </a:rPr>
              <a:t>Models</a:t>
            </a:r>
            <a:r>
              <a:rPr lang="en" dirty="0"/>
              <a:t>: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idx="1"/>
          </p:nvPr>
        </p:nvSpPr>
        <p:spPr>
          <a:xfrm>
            <a:off x="376845" y="1540625"/>
            <a:ext cx="7066081" cy="4635808"/>
          </a:xfrm>
        </p:spPr>
        <p:txBody>
          <a:bodyPr/>
          <a:lstStyle/>
          <a:p>
            <a:r>
              <a:rPr lang="en-US" dirty="0"/>
              <a:t>Shannon (1950) the entropy of English — i.e., its predictive difficulty.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1323704" y="2980759"/>
            <a:ext cx="3052841" cy="3195675"/>
          </a:xfrm>
          <a:prstGeom prst="rect">
            <a:avLst/>
          </a:prstGeom>
          <a:noFill/>
          <a:ln>
            <a:noFill/>
          </a:ln>
        </p:spPr>
      </p:pic>
    </p:spTree>
    <p:extLst>
      <p:ext uri="{BB962C8B-B14F-4D97-AF65-F5344CB8AC3E}">
        <p14:creationId xmlns:p14="http://schemas.microsoft.com/office/powerpoint/2010/main" val="80981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27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r>
              <a:rPr lang="en-US" b="0" dirty="0"/>
              <a:t> </a:t>
            </a:r>
            <a:br>
              <a:rPr lang="en-US" b="0" dirty="0"/>
            </a:br>
            <a:r>
              <a:rPr lang="en-US" b="0" dirty="0"/>
              <a:t>are predictive models of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9346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Encoder Decoder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a:xfrm>
            <a:off x="838200" y="4504649"/>
            <a:ext cx="10515600" cy="1672314"/>
          </a:xfrm>
        </p:spPr>
        <p:txBody>
          <a:bodyPr>
            <a:normAutofit lnSpcReduction="10000"/>
          </a:bodyPr>
          <a:lstStyle/>
          <a:p>
            <a:r>
              <a:rPr lang="en-US" dirty="0"/>
              <a:t>Translation (e.g., Google Translate)</a:t>
            </a:r>
          </a:p>
          <a:p>
            <a:r>
              <a:rPr lang="en-US" dirty="0"/>
              <a:t>Grammatical Error Correction (Grammarly, etc.)</a:t>
            </a:r>
          </a:p>
          <a:p>
            <a:r>
              <a:rPr lang="en-US" dirty="0"/>
              <a:t>Email response suggestion (Gmail, Outlook, etc.) </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28</a:t>
            </a:fld>
            <a:endParaRPr lang="en-US" dirty="0"/>
          </a:p>
        </p:txBody>
      </p:sp>
      <p:graphicFrame>
        <p:nvGraphicFramePr>
          <p:cNvPr id="7" name="Table 7">
            <a:extLst>
              <a:ext uri="{FF2B5EF4-FFF2-40B4-BE49-F238E27FC236}">
                <a16:creationId xmlns:a16="http://schemas.microsoft.com/office/drawing/2014/main" id="{B7646C9E-AEA4-1A42-839B-4CAEE648955A}"/>
              </a:ext>
            </a:extLst>
          </p:cNvPr>
          <p:cNvGraphicFramePr>
            <a:graphicFrameLocks noGrp="1"/>
          </p:cNvGraphicFramePr>
          <p:nvPr/>
        </p:nvGraphicFramePr>
        <p:xfrm>
          <a:off x="7412381"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9" name="Table 7">
            <a:extLst>
              <a:ext uri="{FF2B5EF4-FFF2-40B4-BE49-F238E27FC236}">
                <a16:creationId xmlns:a16="http://schemas.microsoft.com/office/drawing/2014/main" id="{471E9485-3B2D-0045-B4B8-521640925BA0}"/>
              </a:ext>
            </a:extLst>
          </p:cNvPr>
          <p:cNvGraphicFramePr>
            <a:graphicFrameLocks noGrp="1"/>
          </p:cNvGraphicFramePr>
          <p:nvPr/>
        </p:nvGraphicFramePr>
        <p:xfrm>
          <a:off x="8863495"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0" name="Table 7">
            <a:extLst>
              <a:ext uri="{FF2B5EF4-FFF2-40B4-BE49-F238E27FC236}">
                <a16:creationId xmlns:a16="http://schemas.microsoft.com/office/drawing/2014/main" id="{4FCCFE5B-7A73-F146-BCC7-2405D1C5EF1D}"/>
              </a:ext>
            </a:extLst>
          </p:cNvPr>
          <p:cNvGraphicFramePr>
            <a:graphicFrameLocks noGrp="1"/>
          </p:cNvGraphicFramePr>
          <p:nvPr/>
        </p:nvGraphicFramePr>
        <p:xfrm>
          <a:off x="10341113"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1" name="Table 7">
            <a:extLst>
              <a:ext uri="{FF2B5EF4-FFF2-40B4-BE49-F238E27FC236}">
                <a16:creationId xmlns:a16="http://schemas.microsoft.com/office/drawing/2014/main" id="{C84423B3-D46A-DE45-A188-8DFA0F638C91}"/>
              </a:ext>
            </a:extLst>
          </p:cNvPr>
          <p:cNvGraphicFramePr>
            <a:graphicFrameLocks noGrp="1"/>
          </p:cNvGraphicFramePr>
          <p:nvPr/>
        </p:nvGraphicFramePr>
        <p:xfrm>
          <a:off x="70236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2" name="Table 7">
            <a:extLst>
              <a:ext uri="{FF2B5EF4-FFF2-40B4-BE49-F238E27FC236}">
                <a16:creationId xmlns:a16="http://schemas.microsoft.com/office/drawing/2014/main" id="{6772CD5E-A59D-884E-A8BD-B4C880BFD34D}"/>
              </a:ext>
            </a:extLst>
          </p:cNvPr>
          <p:cNvGraphicFramePr>
            <a:graphicFrameLocks noGrp="1"/>
          </p:cNvGraphicFramePr>
          <p:nvPr/>
        </p:nvGraphicFramePr>
        <p:xfrm>
          <a:off x="231250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3" name="Table 7">
            <a:extLst>
              <a:ext uri="{FF2B5EF4-FFF2-40B4-BE49-F238E27FC236}">
                <a16:creationId xmlns:a16="http://schemas.microsoft.com/office/drawing/2014/main" id="{196FBF02-4605-2446-9753-42C28B22279D}"/>
              </a:ext>
            </a:extLst>
          </p:cNvPr>
          <p:cNvGraphicFramePr>
            <a:graphicFrameLocks noGrp="1"/>
          </p:cNvGraphicFramePr>
          <p:nvPr/>
        </p:nvGraphicFramePr>
        <p:xfrm>
          <a:off x="3962403"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4" name="Table 7">
            <a:extLst>
              <a:ext uri="{FF2B5EF4-FFF2-40B4-BE49-F238E27FC236}">
                <a16:creationId xmlns:a16="http://schemas.microsoft.com/office/drawing/2014/main" id="{D93C3AB6-537F-3C4D-A61C-CB34CBEA55FD}"/>
              </a:ext>
            </a:extLst>
          </p:cNvPr>
          <p:cNvGraphicFramePr>
            <a:graphicFrameLocks noGrp="1"/>
          </p:cNvGraphicFramePr>
          <p:nvPr/>
        </p:nvGraphicFramePr>
        <p:xfrm>
          <a:off x="5612299" y="2398521"/>
          <a:ext cx="896732" cy="2743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20542235"/>
                    </a:ext>
                  </a:extLst>
                </a:gridCol>
                <a:gridCol w="240086">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sp>
        <p:nvSpPr>
          <p:cNvPr id="17" name="TextBox 16">
            <a:extLst>
              <a:ext uri="{FF2B5EF4-FFF2-40B4-BE49-F238E27FC236}">
                <a16:creationId xmlns:a16="http://schemas.microsoft.com/office/drawing/2014/main" id="{AF38AAD3-36EA-A347-957A-92DB85B12E02}"/>
              </a:ext>
            </a:extLst>
          </p:cNvPr>
          <p:cNvSpPr txBox="1"/>
          <p:nvPr/>
        </p:nvSpPr>
        <p:spPr>
          <a:xfrm>
            <a:off x="10490201" y="3413278"/>
            <a:ext cx="588623" cy="369332"/>
          </a:xfrm>
          <a:prstGeom prst="rect">
            <a:avLst/>
          </a:prstGeom>
          <a:noFill/>
        </p:spPr>
        <p:txBody>
          <a:bodyPr wrap="none" rtlCol="0">
            <a:spAutoFit/>
          </a:bodyPr>
          <a:lstStyle/>
          <a:p>
            <a:r>
              <a:rPr lang="fa-IR" dirty="0"/>
              <a:t>گربه</a:t>
            </a:r>
            <a:endParaRPr lang="en-US" dirty="0"/>
          </a:p>
        </p:txBody>
      </p:sp>
      <p:sp>
        <p:nvSpPr>
          <p:cNvPr id="18" name="TextBox 17">
            <a:extLst>
              <a:ext uri="{FF2B5EF4-FFF2-40B4-BE49-F238E27FC236}">
                <a16:creationId xmlns:a16="http://schemas.microsoft.com/office/drawing/2014/main" id="{078EEDE5-7D7C-8C42-B01B-1C9A573B85FC}"/>
              </a:ext>
            </a:extLst>
          </p:cNvPr>
          <p:cNvSpPr txBox="1"/>
          <p:nvPr/>
        </p:nvSpPr>
        <p:spPr>
          <a:xfrm>
            <a:off x="8976673" y="3413278"/>
            <a:ext cx="670376" cy="369332"/>
          </a:xfrm>
          <a:prstGeom prst="rect">
            <a:avLst/>
          </a:prstGeom>
          <a:noFill/>
        </p:spPr>
        <p:txBody>
          <a:bodyPr wrap="none" rtlCol="0">
            <a:spAutoFit/>
          </a:bodyPr>
          <a:lstStyle/>
          <a:p>
            <a:r>
              <a:rPr lang="fa-IR" dirty="0"/>
              <a:t>سیاه</a:t>
            </a:r>
            <a:endParaRPr lang="en-US" dirty="0"/>
          </a:p>
        </p:txBody>
      </p:sp>
      <p:sp>
        <p:nvSpPr>
          <p:cNvPr id="19" name="TextBox 18">
            <a:extLst>
              <a:ext uri="{FF2B5EF4-FFF2-40B4-BE49-F238E27FC236}">
                <a16:creationId xmlns:a16="http://schemas.microsoft.com/office/drawing/2014/main" id="{DFB76255-9370-7043-9A97-962A0E2383F4}"/>
              </a:ext>
            </a:extLst>
          </p:cNvPr>
          <p:cNvSpPr txBox="1"/>
          <p:nvPr/>
        </p:nvSpPr>
        <p:spPr>
          <a:xfrm>
            <a:off x="7359373" y="3424913"/>
            <a:ext cx="995785" cy="369332"/>
          </a:xfrm>
          <a:prstGeom prst="rect">
            <a:avLst/>
          </a:prstGeom>
          <a:noFill/>
        </p:spPr>
        <p:txBody>
          <a:bodyPr wrap="none" rtlCol="0">
            <a:spAutoFit/>
          </a:bodyPr>
          <a:lstStyle/>
          <a:p>
            <a:r>
              <a:rPr lang="fa-IR" dirty="0"/>
              <a:t>همسایه</a:t>
            </a:r>
            <a:endParaRPr lang="en-US" dirty="0"/>
          </a:p>
        </p:txBody>
      </p:sp>
      <p:sp>
        <p:nvSpPr>
          <p:cNvPr id="20" name="TextBox 19">
            <a:extLst>
              <a:ext uri="{FF2B5EF4-FFF2-40B4-BE49-F238E27FC236}">
                <a16:creationId xmlns:a16="http://schemas.microsoft.com/office/drawing/2014/main" id="{91138D6C-8933-8E41-9B23-CCD0DF29DD1F}"/>
              </a:ext>
            </a:extLst>
          </p:cNvPr>
          <p:cNvSpPr txBox="1"/>
          <p:nvPr/>
        </p:nvSpPr>
        <p:spPr>
          <a:xfrm>
            <a:off x="5629032" y="1708931"/>
            <a:ext cx="845103" cy="369332"/>
          </a:xfrm>
          <a:prstGeom prst="rect">
            <a:avLst/>
          </a:prstGeom>
          <a:noFill/>
        </p:spPr>
        <p:txBody>
          <a:bodyPr wrap="none" rtlCol="0">
            <a:spAutoFit/>
          </a:bodyPr>
          <a:lstStyle/>
          <a:p>
            <a:r>
              <a:rPr lang="fa-IR" dirty="0"/>
              <a:t>موجب </a:t>
            </a:r>
            <a:endParaRPr lang="en-US" dirty="0"/>
          </a:p>
        </p:txBody>
      </p:sp>
      <p:sp>
        <p:nvSpPr>
          <p:cNvPr id="21" name="TextBox 20">
            <a:extLst>
              <a:ext uri="{FF2B5EF4-FFF2-40B4-BE49-F238E27FC236}">
                <a16:creationId xmlns:a16="http://schemas.microsoft.com/office/drawing/2014/main" id="{355F4ACB-F430-7A4F-A10D-76F5BA66B17C}"/>
              </a:ext>
            </a:extLst>
          </p:cNvPr>
          <p:cNvSpPr txBox="1"/>
          <p:nvPr/>
        </p:nvSpPr>
        <p:spPr>
          <a:xfrm>
            <a:off x="3886426" y="1721375"/>
            <a:ext cx="1048685" cy="369332"/>
          </a:xfrm>
          <a:prstGeom prst="rect">
            <a:avLst/>
          </a:prstGeom>
          <a:noFill/>
        </p:spPr>
        <p:txBody>
          <a:bodyPr wrap="none" rtlCol="0">
            <a:spAutoFit/>
          </a:bodyPr>
          <a:lstStyle/>
          <a:p>
            <a:r>
              <a:rPr lang="fa-IR" dirty="0"/>
              <a:t>خسارات </a:t>
            </a:r>
            <a:endParaRPr lang="en-US" dirty="0"/>
          </a:p>
        </p:txBody>
      </p:sp>
      <p:sp>
        <p:nvSpPr>
          <p:cNvPr id="23" name="TextBox 22">
            <a:extLst>
              <a:ext uri="{FF2B5EF4-FFF2-40B4-BE49-F238E27FC236}">
                <a16:creationId xmlns:a16="http://schemas.microsoft.com/office/drawing/2014/main" id="{69047DCC-DB9F-5E45-9576-58401D92C426}"/>
              </a:ext>
            </a:extLst>
          </p:cNvPr>
          <p:cNvSpPr txBox="1"/>
          <p:nvPr/>
        </p:nvSpPr>
        <p:spPr>
          <a:xfrm>
            <a:off x="2448620" y="1695679"/>
            <a:ext cx="609462" cy="369332"/>
          </a:xfrm>
          <a:prstGeom prst="rect">
            <a:avLst/>
          </a:prstGeom>
          <a:noFill/>
        </p:spPr>
        <p:txBody>
          <a:bodyPr wrap="none" rtlCol="0">
            <a:spAutoFit/>
          </a:bodyPr>
          <a:lstStyle/>
          <a:p>
            <a:r>
              <a:rPr lang="fa-IR" dirty="0"/>
              <a:t>شد </a:t>
            </a:r>
            <a:endParaRPr lang="en-US" dirty="0"/>
          </a:p>
        </p:txBody>
      </p:sp>
      <p:sp>
        <p:nvSpPr>
          <p:cNvPr id="24" name="TextBox 23">
            <a:extLst>
              <a:ext uri="{FF2B5EF4-FFF2-40B4-BE49-F238E27FC236}">
                <a16:creationId xmlns:a16="http://schemas.microsoft.com/office/drawing/2014/main" id="{435F57FE-FC39-4D4B-B91A-50AA7D5F60C0}"/>
              </a:ext>
            </a:extLst>
          </p:cNvPr>
          <p:cNvSpPr txBox="1"/>
          <p:nvPr/>
        </p:nvSpPr>
        <p:spPr>
          <a:xfrm>
            <a:off x="812032" y="1683551"/>
            <a:ext cx="678391" cy="369332"/>
          </a:xfrm>
          <a:prstGeom prst="rect">
            <a:avLst/>
          </a:prstGeom>
          <a:noFill/>
        </p:spPr>
        <p:txBody>
          <a:bodyPr wrap="none" rtlCol="0">
            <a:spAutoFit/>
          </a:bodyPr>
          <a:lstStyle/>
          <a:p>
            <a:r>
              <a:rPr lang="en-US" dirty="0"/>
              <a:t>EOS</a:t>
            </a:r>
            <a:r>
              <a:rPr lang="fa-IR" dirty="0"/>
              <a:t> </a:t>
            </a:r>
            <a:endParaRPr lang="en-US" dirty="0"/>
          </a:p>
        </p:txBody>
      </p:sp>
      <p:cxnSp>
        <p:nvCxnSpPr>
          <p:cNvPr id="26" name="Straight Arrow Connector 25">
            <a:extLst>
              <a:ext uri="{FF2B5EF4-FFF2-40B4-BE49-F238E27FC236}">
                <a16:creationId xmlns:a16="http://schemas.microsoft.com/office/drawing/2014/main" id="{235152BC-9BFF-8A45-B794-C9B7A8891A37}"/>
              </a:ext>
            </a:extLst>
          </p:cNvPr>
          <p:cNvCxnSpPr>
            <a:stCxn id="17" idx="0"/>
            <a:endCxn id="10" idx="2"/>
          </p:cNvCxnSpPr>
          <p:nvPr/>
        </p:nvCxnSpPr>
        <p:spPr>
          <a:xfrm flipV="1">
            <a:off x="10784513" y="3155345"/>
            <a:ext cx="4966"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2164213-F8F8-9641-808F-F3BC42DC0395}"/>
              </a:ext>
            </a:extLst>
          </p:cNvPr>
          <p:cNvCxnSpPr>
            <a:cxnSpLocks/>
            <a:stCxn id="18" idx="0"/>
            <a:endCxn id="9" idx="2"/>
          </p:cNvCxnSpPr>
          <p:nvPr/>
        </p:nvCxnSpPr>
        <p:spPr>
          <a:xfrm flipV="1">
            <a:off x="9311861" y="3155345"/>
            <a:ext cx="0"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16B28D-04A4-5540-A0A2-0BF904CCBC48}"/>
              </a:ext>
            </a:extLst>
          </p:cNvPr>
          <p:cNvCxnSpPr>
            <a:cxnSpLocks/>
            <a:stCxn id="19" idx="0"/>
            <a:endCxn id="7" idx="2"/>
          </p:cNvCxnSpPr>
          <p:nvPr/>
        </p:nvCxnSpPr>
        <p:spPr>
          <a:xfrm flipV="1">
            <a:off x="7857266" y="3155345"/>
            <a:ext cx="3481" cy="269568"/>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D6841F8-1966-7C4E-911E-0955E622900D}"/>
              </a:ext>
            </a:extLst>
          </p:cNvPr>
          <p:cNvGrpSpPr/>
          <p:nvPr/>
        </p:nvGrpSpPr>
        <p:grpSpPr>
          <a:xfrm>
            <a:off x="1150733" y="2052884"/>
            <a:ext cx="4909932" cy="345638"/>
            <a:chOff x="1150733" y="1818281"/>
            <a:chExt cx="4909932" cy="655661"/>
          </a:xfrm>
        </p:grpSpPr>
        <p:cxnSp>
          <p:nvCxnSpPr>
            <p:cNvPr id="33" name="Straight Arrow Connector 32">
              <a:extLst>
                <a:ext uri="{FF2B5EF4-FFF2-40B4-BE49-F238E27FC236}">
                  <a16:creationId xmlns:a16="http://schemas.microsoft.com/office/drawing/2014/main" id="{D650DA87-2AF4-FF47-86D5-472B0BD73463}"/>
                </a:ext>
              </a:extLst>
            </p:cNvPr>
            <p:cNvCxnSpPr>
              <a:cxnSpLocks/>
              <a:stCxn id="14" idx="0"/>
              <a:endCxn id="20" idx="2"/>
            </p:cNvCxnSpPr>
            <p:nvPr/>
          </p:nvCxnSpPr>
          <p:spPr>
            <a:xfrm flipH="1" flipV="1">
              <a:off x="6051584" y="1866425"/>
              <a:ext cx="9081" cy="607517"/>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93E139-C2A2-B946-AA23-9C0141C78ABB}"/>
                </a:ext>
              </a:extLst>
            </p:cNvPr>
            <p:cNvCxnSpPr>
              <a:cxnSpLocks/>
              <a:stCxn id="13" idx="0"/>
              <a:endCxn id="21" idx="2"/>
            </p:cNvCxnSpPr>
            <p:nvPr/>
          </p:nvCxnSpPr>
          <p:spPr>
            <a:xfrm flipV="1">
              <a:off x="4410769" y="1890031"/>
              <a:ext cx="0" cy="58391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CA3BE-DAC0-E746-A40E-84B23DCAA25F}"/>
                </a:ext>
              </a:extLst>
            </p:cNvPr>
            <p:cNvCxnSpPr>
              <a:cxnSpLocks/>
              <a:stCxn id="12" idx="0"/>
              <a:endCxn id="23" idx="2"/>
            </p:cNvCxnSpPr>
            <p:nvPr/>
          </p:nvCxnSpPr>
          <p:spPr>
            <a:xfrm flipH="1" flipV="1">
              <a:off x="2753351" y="1841287"/>
              <a:ext cx="7522" cy="632655"/>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C42077-26E3-8345-A9F1-C85E9A8A9C17}"/>
                </a:ext>
              </a:extLst>
            </p:cNvPr>
            <p:cNvCxnSpPr>
              <a:cxnSpLocks/>
              <a:stCxn id="11" idx="0"/>
              <a:endCxn id="24" idx="2"/>
            </p:cNvCxnSpPr>
            <p:nvPr/>
          </p:nvCxnSpPr>
          <p:spPr>
            <a:xfrm flipV="1">
              <a:off x="1150733" y="1818281"/>
              <a:ext cx="495" cy="65566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B6270A66-221C-AC4C-9C02-A0D3D76B79A1}"/>
              </a:ext>
            </a:extLst>
          </p:cNvPr>
          <p:cNvCxnSpPr>
            <a:cxnSpLocks/>
            <a:stCxn id="10" idx="1"/>
            <a:endCxn id="9" idx="3"/>
          </p:cNvCxnSpPr>
          <p:nvPr/>
        </p:nvCxnSpPr>
        <p:spPr>
          <a:xfrm flipH="1">
            <a:off x="9760227" y="3018185"/>
            <a:ext cx="580886"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8BBA9E-ED6F-4B47-9C7C-2DAACE0FD216}"/>
              </a:ext>
            </a:extLst>
          </p:cNvPr>
          <p:cNvCxnSpPr>
            <a:cxnSpLocks/>
            <a:stCxn id="9" idx="1"/>
            <a:endCxn id="7" idx="3"/>
          </p:cNvCxnSpPr>
          <p:nvPr/>
        </p:nvCxnSpPr>
        <p:spPr>
          <a:xfrm flipH="1">
            <a:off x="8309113" y="3018185"/>
            <a:ext cx="554382"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4B9589-2C2E-254D-83F2-FDB430CE4F80}"/>
              </a:ext>
            </a:extLst>
          </p:cNvPr>
          <p:cNvCxnSpPr>
            <a:cxnSpLocks/>
            <a:stCxn id="14" idx="1"/>
            <a:endCxn id="13" idx="3"/>
          </p:cNvCxnSpPr>
          <p:nvPr/>
        </p:nvCxnSpPr>
        <p:spPr>
          <a:xfrm flipH="1">
            <a:off x="4859135"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309E3F4-8A2D-AF4A-9733-1FC56371FF20}"/>
              </a:ext>
            </a:extLst>
          </p:cNvPr>
          <p:cNvCxnSpPr>
            <a:cxnSpLocks/>
            <a:stCxn id="13" idx="1"/>
            <a:endCxn id="12" idx="3"/>
          </p:cNvCxnSpPr>
          <p:nvPr/>
        </p:nvCxnSpPr>
        <p:spPr>
          <a:xfrm flipH="1">
            <a:off x="3209239"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8E022F-F974-B343-B13B-276EF7703641}"/>
              </a:ext>
            </a:extLst>
          </p:cNvPr>
          <p:cNvCxnSpPr>
            <a:cxnSpLocks/>
            <a:stCxn id="12" idx="1"/>
            <a:endCxn id="11" idx="3"/>
          </p:cNvCxnSpPr>
          <p:nvPr/>
        </p:nvCxnSpPr>
        <p:spPr>
          <a:xfrm flipH="1">
            <a:off x="1599099" y="2535681"/>
            <a:ext cx="713408"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8627031-1AB3-694E-85B1-66F3ED7886BF}"/>
              </a:ext>
            </a:extLst>
          </p:cNvPr>
          <p:cNvGrpSpPr/>
          <p:nvPr/>
        </p:nvGrpSpPr>
        <p:grpSpPr>
          <a:xfrm>
            <a:off x="1123255" y="2709966"/>
            <a:ext cx="6282508" cy="312512"/>
            <a:chOff x="1123255" y="2672842"/>
            <a:chExt cx="6282508" cy="1007951"/>
          </a:xfrm>
        </p:grpSpPr>
        <p:cxnSp>
          <p:nvCxnSpPr>
            <p:cNvPr id="67" name="Elbow Connector 66">
              <a:extLst>
                <a:ext uri="{FF2B5EF4-FFF2-40B4-BE49-F238E27FC236}">
                  <a16:creationId xmlns:a16="http://schemas.microsoft.com/office/drawing/2014/main" id="{75C732A8-84E5-2545-976D-92465F7F06C7}"/>
                </a:ext>
              </a:extLst>
            </p:cNvPr>
            <p:cNvCxnSpPr>
              <a:endCxn id="14" idx="2"/>
            </p:cNvCxnSpPr>
            <p:nvPr/>
          </p:nvCxnSpPr>
          <p:spPr>
            <a:xfrm rot="10800000">
              <a:off x="6060665" y="2672842"/>
              <a:ext cx="1345098" cy="1007951"/>
            </a:xfrm>
            <a:prstGeom prst="bentConnector2">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2D6E1337-13F0-BE46-A54D-5F2C939588CD}"/>
                </a:ext>
              </a:extLst>
            </p:cNvPr>
            <p:cNvCxnSpPr>
              <a:cxnSpLocks/>
            </p:cNvCxnSpPr>
            <p:nvPr/>
          </p:nvCxnSpPr>
          <p:spPr>
            <a:xfrm rot="10800000">
              <a:off x="4410769"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972306E-3CD4-2E40-8966-924C41A8CEE8}"/>
                </a:ext>
              </a:extLst>
            </p:cNvPr>
            <p:cNvCxnSpPr>
              <a:cxnSpLocks/>
            </p:cNvCxnSpPr>
            <p:nvPr/>
          </p:nvCxnSpPr>
          <p:spPr>
            <a:xfrm rot="10800000">
              <a:off x="2760873"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303FE9C0-75ED-B14F-B8BB-9252B217999B}"/>
                </a:ext>
              </a:extLst>
            </p:cNvPr>
            <p:cNvCxnSpPr>
              <a:cxnSpLocks/>
            </p:cNvCxnSpPr>
            <p:nvPr/>
          </p:nvCxnSpPr>
          <p:spPr>
            <a:xfrm rot="10800000">
              <a:off x="1123255"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CD86AEA6-2B65-824A-A4C5-A3CE3090ED48}"/>
              </a:ext>
            </a:extLst>
          </p:cNvPr>
          <p:cNvCxnSpPr/>
          <p:nvPr/>
        </p:nvCxnSpPr>
        <p:spPr>
          <a:xfrm>
            <a:off x="6877878" y="4028663"/>
            <a:ext cx="458525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57EC9FF-46AE-DB4A-A8A0-4E034B62092B}"/>
              </a:ext>
            </a:extLst>
          </p:cNvPr>
          <p:cNvSpPr txBox="1"/>
          <p:nvPr/>
        </p:nvSpPr>
        <p:spPr>
          <a:xfrm>
            <a:off x="8758347" y="3832514"/>
            <a:ext cx="962123" cy="369332"/>
          </a:xfrm>
          <a:prstGeom prst="rect">
            <a:avLst/>
          </a:prstGeom>
          <a:solidFill>
            <a:schemeClr val="bg1"/>
          </a:solidFill>
        </p:spPr>
        <p:txBody>
          <a:bodyPr wrap="none" rtlCol="0">
            <a:spAutoFit/>
          </a:bodyPr>
          <a:lstStyle/>
          <a:p>
            <a:r>
              <a:rPr lang="en-US" dirty="0"/>
              <a:t>encoder</a:t>
            </a:r>
          </a:p>
        </p:txBody>
      </p:sp>
      <p:cxnSp>
        <p:nvCxnSpPr>
          <p:cNvPr id="78" name="Straight Arrow Connector 77">
            <a:extLst>
              <a:ext uri="{FF2B5EF4-FFF2-40B4-BE49-F238E27FC236}">
                <a16:creationId xmlns:a16="http://schemas.microsoft.com/office/drawing/2014/main" id="{DFB2D8FB-74DF-974E-A049-C502301063F5}"/>
              </a:ext>
            </a:extLst>
          </p:cNvPr>
          <p:cNvCxnSpPr>
            <a:cxnSpLocks/>
          </p:cNvCxnSpPr>
          <p:nvPr/>
        </p:nvCxnSpPr>
        <p:spPr>
          <a:xfrm>
            <a:off x="838200" y="4028663"/>
            <a:ext cx="554272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4F2937-4D88-E74A-BD48-C183F2BEC705}"/>
              </a:ext>
            </a:extLst>
          </p:cNvPr>
          <p:cNvSpPr txBox="1"/>
          <p:nvPr/>
        </p:nvSpPr>
        <p:spPr>
          <a:xfrm>
            <a:off x="3235746" y="3832514"/>
            <a:ext cx="963725" cy="369332"/>
          </a:xfrm>
          <a:prstGeom prst="rect">
            <a:avLst/>
          </a:prstGeom>
          <a:solidFill>
            <a:schemeClr val="bg1"/>
          </a:solidFill>
        </p:spPr>
        <p:txBody>
          <a:bodyPr wrap="none" rtlCol="0">
            <a:spAutoFit/>
          </a:bodyPr>
          <a:lstStyle/>
          <a:p>
            <a:r>
              <a:rPr lang="en-US" dirty="0"/>
              <a:t>decoder</a:t>
            </a:r>
          </a:p>
        </p:txBody>
      </p:sp>
    </p:spTree>
    <p:extLst>
      <p:ext uri="{BB962C8B-B14F-4D97-AF65-F5344CB8AC3E}">
        <p14:creationId xmlns:p14="http://schemas.microsoft.com/office/powerpoint/2010/main" val="256077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7" name="Content Placeholder 6" descr="A piece of paper with writing&#10;&#10;Description automatically generated with low confidence">
            <a:extLst>
              <a:ext uri="{FF2B5EF4-FFF2-40B4-BE49-F238E27FC236}">
                <a16:creationId xmlns:a16="http://schemas.microsoft.com/office/drawing/2014/main" id="{796DBEB6-5D14-BDB7-67D2-4348B89A87C7}"/>
              </a:ext>
            </a:extLst>
          </p:cNvPr>
          <p:cNvPicPr>
            <a:picLocks noGrp="1" noChangeAspect="1"/>
          </p:cNvPicPr>
          <p:nvPr>
            <p:ph idx="1"/>
          </p:nvPr>
        </p:nvPicPr>
        <p:blipFill>
          <a:blip r:embed="rId2"/>
          <a:stretch>
            <a:fillRect/>
          </a:stretch>
        </p:blipFill>
        <p:spPr>
          <a:xfrm>
            <a:off x="1231811" y="1539875"/>
            <a:ext cx="9728378" cy="4637088"/>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29</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89652" y="6388789"/>
            <a:ext cx="82253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huggingface.co</a:t>
            </a:r>
            <a:r>
              <a:rPr lang="en-US" sz="2000" dirty="0">
                <a:solidFill>
                  <a:schemeClr val="accent1"/>
                </a:solidFill>
                <a:latin typeface="Consolas" panose="020B0609020204030204" pitchFamily="49" charset="0"/>
                <a:cs typeface="Consolas" panose="020B0609020204030204" pitchFamily="49" charset="0"/>
              </a:rPr>
              <a:t>/flax-community/gpt2-medium-persian</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174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a:lstStyle/>
          <a:p>
            <a:r>
              <a:rPr lang="en-US" dirty="0"/>
              <a:t>Popular Media: Language is solved!! </a:t>
            </a:r>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p:txBody>
          <a:bodyPr/>
          <a:lstStyle/>
          <a:p>
            <a:pPr>
              <a:defRPr/>
            </a:pPr>
            <a:fld id="{0121240C-47AF-2F4D-83B3-CC3EDF50F794}" type="slidenum">
              <a:rPr lang="en-US" smtClean="0"/>
              <a:pPr>
                <a:defRPr/>
              </a:pPr>
              <a:t>3</a:t>
            </a:fld>
            <a:endParaRPr lang="en-US" dirty="0"/>
          </a:p>
        </p:txBody>
      </p:sp>
      <p:pic>
        <p:nvPicPr>
          <p:cNvPr id="6" name="Picture 5">
            <a:extLst>
              <a:ext uri="{FF2B5EF4-FFF2-40B4-BE49-F238E27FC236}">
                <a16:creationId xmlns:a16="http://schemas.microsoft.com/office/drawing/2014/main" id="{F6EC62DD-5F9D-9148-AE81-3A876537DC5C}"/>
              </a:ext>
            </a:extLst>
          </p:cNvPr>
          <p:cNvPicPr>
            <a:picLocks noChangeAspect="1"/>
          </p:cNvPicPr>
          <p:nvPr/>
        </p:nvPicPr>
        <p:blipFill>
          <a:blip r:embed="rId2"/>
          <a:stretch>
            <a:fillRect/>
          </a:stretch>
        </p:blipFill>
        <p:spPr>
          <a:xfrm>
            <a:off x="838200" y="1806095"/>
            <a:ext cx="4393372" cy="1772014"/>
          </a:xfrm>
          <a:prstGeom prst="rect">
            <a:avLst/>
          </a:prstGeom>
        </p:spPr>
      </p:pic>
      <p:pic>
        <p:nvPicPr>
          <p:cNvPr id="7" name="Picture 6">
            <a:extLst>
              <a:ext uri="{FF2B5EF4-FFF2-40B4-BE49-F238E27FC236}">
                <a16:creationId xmlns:a16="http://schemas.microsoft.com/office/drawing/2014/main" id="{790A0C5F-0ABD-0B4D-8ED0-31E1830EA524}"/>
              </a:ext>
            </a:extLst>
          </p:cNvPr>
          <p:cNvPicPr>
            <a:picLocks noChangeAspect="1"/>
          </p:cNvPicPr>
          <p:nvPr/>
        </p:nvPicPr>
        <p:blipFill>
          <a:blip r:embed="rId3"/>
          <a:stretch>
            <a:fillRect/>
          </a:stretch>
        </p:blipFill>
        <p:spPr>
          <a:xfrm>
            <a:off x="5565913" y="1497645"/>
            <a:ext cx="6397487" cy="2007869"/>
          </a:xfrm>
          <a:prstGeom prst="rect">
            <a:avLst/>
          </a:prstGeom>
        </p:spPr>
      </p:pic>
      <p:pic>
        <p:nvPicPr>
          <p:cNvPr id="8" name="Picture 7">
            <a:extLst>
              <a:ext uri="{FF2B5EF4-FFF2-40B4-BE49-F238E27FC236}">
                <a16:creationId xmlns:a16="http://schemas.microsoft.com/office/drawing/2014/main" id="{E8EB39EB-8698-894E-A515-389F9A0EDEA8}"/>
              </a:ext>
            </a:extLst>
          </p:cNvPr>
          <p:cNvPicPr>
            <a:picLocks noChangeAspect="1"/>
          </p:cNvPicPr>
          <p:nvPr/>
        </p:nvPicPr>
        <p:blipFill>
          <a:blip r:embed="rId4"/>
          <a:stretch>
            <a:fillRect/>
          </a:stretch>
        </p:blipFill>
        <p:spPr>
          <a:xfrm>
            <a:off x="3334854" y="5197918"/>
            <a:ext cx="5429802" cy="1470422"/>
          </a:xfrm>
          <a:prstGeom prst="rect">
            <a:avLst/>
          </a:prstGeom>
        </p:spPr>
      </p:pic>
      <p:pic>
        <p:nvPicPr>
          <p:cNvPr id="9" name="Picture 8">
            <a:extLst>
              <a:ext uri="{FF2B5EF4-FFF2-40B4-BE49-F238E27FC236}">
                <a16:creationId xmlns:a16="http://schemas.microsoft.com/office/drawing/2014/main" id="{E9440F63-984A-5144-B331-39CF508D8FCB}"/>
              </a:ext>
            </a:extLst>
          </p:cNvPr>
          <p:cNvPicPr>
            <a:picLocks noChangeAspect="1"/>
          </p:cNvPicPr>
          <p:nvPr/>
        </p:nvPicPr>
        <p:blipFill>
          <a:blip r:embed="rId5"/>
          <a:stretch>
            <a:fillRect/>
          </a:stretch>
        </p:blipFill>
        <p:spPr>
          <a:xfrm>
            <a:off x="3034886" y="3532575"/>
            <a:ext cx="6614214" cy="1572463"/>
          </a:xfrm>
          <a:prstGeom prst="rect">
            <a:avLst/>
          </a:prstGeom>
        </p:spPr>
      </p:pic>
    </p:spTree>
    <p:extLst>
      <p:ext uri="{BB962C8B-B14F-4D97-AF65-F5344CB8AC3E}">
        <p14:creationId xmlns:p14="http://schemas.microsoft.com/office/powerpoint/2010/main" val="322766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A6B039A6-F087-C4BD-3DBA-BBDC610575B9}"/>
              </a:ext>
            </a:extLst>
          </p:cNvPr>
          <p:cNvPicPr>
            <a:picLocks noGrp="1" noChangeAspect="1"/>
          </p:cNvPicPr>
          <p:nvPr>
            <p:ph idx="1"/>
          </p:nvPr>
        </p:nvPicPr>
        <p:blipFill>
          <a:blip r:embed="rId2"/>
          <a:stretch>
            <a:fillRect/>
          </a:stretch>
        </p:blipFill>
        <p:spPr>
          <a:xfrm>
            <a:off x="1130300" y="2188369"/>
            <a:ext cx="9931400" cy="3340100"/>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30</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129408" y="6388789"/>
            <a:ext cx="3429144"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https://6b.eleuther.ai/</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123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convenient frameworks for </a:t>
            </a:r>
            <a:r>
              <a:rPr lang="en-US" dirty="0"/>
              <a:t>text-in text-out </a:t>
            </a:r>
            <a:r>
              <a:rPr lang="en-US" b="0" dirty="0"/>
              <a:t>tasks.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378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E9A4CFC8-4098-DF30-A83D-622B524F3C5E}"/>
              </a:ext>
            </a:extLst>
          </p:cNvPr>
          <p:cNvSpPr>
            <a:spLocks noGrp="1"/>
          </p:cNvSpPr>
          <p:nvPr>
            <p:ph idx="1"/>
          </p:nvPr>
        </p:nvSpPr>
        <p:spPr/>
        <p:txBody>
          <a:bodyPr/>
          <a:lstStyle/>
          <a:p>
            <a:endParaRPr lang="en-US"/>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39" name="TextBox 38">
            <a:extLst>
              <a:ext uri="{FF2B5EF4-FFF2-40B4-BE49-F238E27FC236}">
                <a16:creationId xmlns:a16="http://schemas.microsoft.com/office/drawing/2014/main" id="{776D7AB8-9A48-F5D0-6994-1ADEB18AA5BB}"/>
              </a:ext>
            </a:extLst>
          </p:cNvPr>
          <p:cNvSpPr txBox="1"/>
          <p:nvPr/>
        </p:nvSpPr>
        <p:spPr>
          <a:xfrm>
            <a:off x="1593243" y="2945098"/>
            <a:ext cx="8829660" cy="2308324"/>
          </a:xfrm>
          <a:prstGeom prst="rect">
            <a:avLst/>
          </a:prstGeom>
          <a:noFill/>
        </p:spPr>
        <p:txBody>
          <a:bodyPr wrap="none" rtlCol="0">
            <a:spAutoFit/>
          </a:bodyPr>
          <a:lstStyle/>
          <a:p>
            <a:pPr lvl="1" algn="ctr"/>
            <a:r>
              <a:rPr lang="en-US" sz="4800" dirty="0"/>
              <a:t>Many </a:t>
            </a:r>
            <a:r>
              <a:rPr lang="en-US" sz="4800" b="1" dirty="0"/>
              <a:t>tasks we care about*</a:t>
            </a:r>
            <a:br>
              <a:rPr lang="en-US" sz="4800" dirty="0"/>
            </a:br>
            <a:r>
              <a:rPr lang="en-US" sz="4800" dirty="0"/>
              <a:t>are tightly connected to </a:t>
            </a:r>
            <a:br>
              <a:rPr lang="en-US" sz="4800" dirty="0"/>
            </a:br>
            <a:r>
              <a:rPr lang="en-US" sz="4800" b="1" dirty="0"/>
              <a:t>predictive models </a:t>
            </a:r>
            <a:r>
              <a:rPr lang="en-US" sz="4800" dirty="0"/>
              <a:t>of the world! </a:t>
            </a:r>
          </a:p>
        </p:txBody>
      </p:sp>
      <p:sp>
        <p:nvSpPr>
          <p:cNvPr id="41" name="TextBox 40">
            <a:extLst>
              <a:ext uri="{FF2B5EF4-FFF2-40B4-BE49-F238E27FC236}">
                <a16:creationId xmlns:a16="http://schemas.microsoft.com/office/drawing/2014/main" id="{9526E2B3-A6F2-16FC-0DE1-6E7395F2E538}"/>
              </a:ext>
            </a:extLst>
          </p:cNvPr>
          <p:cNvSpPr txBox="1"/>
          <p:nvPr/>
        </p:nvSpPr>
        <p:spPr>
          <a:xfrm>
            <a:off x="1905687" y="5854264"/>
            <a:ext cx="6096000" cy="379656"/>
          </a:xfrm>
          <a:prstGeom prst="rect">
            <a:avLst/>
          </a:prstGeom>
          <a:noFill/>
        </p:spPr>
        <p:txBody>
          <a:bodyPr wrap="square">
            <a:spAutoFit/>
          </a:bodyPr>
          <a:lstStyle/>
          <a:p>
            <a:r>
              <a:rPr lang="en-US" sz="1867" b="1" dirty="0"/>
              <a:t>* Thus far</a:t>
            </a:r>
            <a:endParaRPr lang="en-US" dirty="0"/>
          </a:p>
        </p:txBody>
      </p:sp>
      <p:sp>
        <p:nvSpPr>
          <p:cNvPr id="42" name="TextBox 41">
            <a:extLst>
              <a:ext uri="{FF2B5EF4-FFF2-40B4-BE49-F238E27FC236}">
                <a16:creationId xmlns:a16="http://schemas.microsoft.com/office/drawing/2014/main" id="{74D500AD-247C-9825-6BC5-88D161CC206F}"/>
              </a:ext>
            </a:extLst>
          </p:cNvPr>
          <p:cNvSpPr txBox="1"/>
          <p:nvPr/>
        </p:nvSpPr>
        <p:spPr>
          <a:xfrm>
            <a:off x="3325215" y="1713253"/>
            <a:ext cx="5379999" cy="748988"/>
          </a:xfrm>
          <a:prstGeom prst="rect">
            <a:avLst/>
          </a:prstGeom>
          <a:noFill/>
        </p:spPr>
        <p:txBody>
          <a:bodyPr wrap="square">
            <a:spAutoFit/>
          </a:bodyPr>
          <a:lstStyle/>
          <a:p>
            <a:r>
              <a:rPr lang="en-US" sz="4267" i="1" dirty="0">
                <a:solidFill>
                  <a:srgbClr val="FF0000"/>
                </a:solidFill>
                <a:latin typeface="+mn-lt"/>
              </a:rPr>
              <a:t>For What End Though?</a:t>
            </a:r>
          </a:p>
        </p:txBody>
      </p:sp>
    </p:spTree>
    <p:extLst>
      <p:ext uri="{BB962C8B-B14F-4D97-AF65-F5344CB8AC3E}">
        <p14:creationId xmlns:p14="http://schemas.microsoft.com/office/powerpoint/2010/main" val="374420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4154321"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372972"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5407660" y="3469837"/>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761908" y="3876292"/>
            <a:ext cx="3162304" cy="923330"/>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343406" y="3566261"/>
            <a:ext cx="3472613" cy="1487651"/>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626461" y="2501153"/>
            <a:ext cx="4667964" cy="646331"/>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386215" y="305011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465093" y="337965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2649659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477204" y="3455977"/>
            <a:ext cx="4620952" cy="2226250"/>
          </a:xfrm>
          <a:prstGeom prst="rect">
            <a:avLst/>
          </a:prstGeom>
          <a:solidFill>
            <a:schemeClr val="bg1">
              <a:lumMod val="95000"/>
            </a:schemeClr>
          </a:solidFill>
        </p:spPr>
        <p:txBody>
          <a:bodyPr wrap="square">
            <a:spAutoFit/>
          </a:bodyPr>
          <a:lstStyle/>
          <a:p>
            <a:pPr>
              <a:spcAft>
                <a:spcPts val="1600"/>
              </a:spcAft>
            </a:pPr>
            <a:r>
              <a:rPr lang="en-US" sz="1600" dirty="0">
                <a:latin typeface="Consolas" panose="020B0609020204030204" pitchFamily="49" charset="0"/>
                <a:cs typeface="Consolas" panose="020B0609020204030204" pitchFamily="49" charset="0"/>
              </a:rPr>
              <a:t>“We want to decide whether the sentiment of the review is "positive" or "negative". </a:t>
            </a:r>
          </a:p>
          <a:p>
            <a:pPr>
              <a:spcAft>
                <a:spcPts val="1600"/>
              </a:spcAft>
            </a:pPr>
            <a:r>
              <a:rPr lang="en-US" sz="1600" dirty="0">
                <a:latin typeface="Consolas" panose="020B0609020204030204" pitchFamily="49" charset="0"/>
                <a:cs typeface="Consolas" panose="020B0609020204030204" pitchFamily="49" charset="0"/>
              </a:rPr>
              <a:t>Review: "While this restaurant is popular on Google, I absolutely disliked it". </a:t>
            </a:r>
          </a:p>
          <a:p>
            <a:pPr>
              <a:spcAft>
                <a:spcPts val="1600"/>
              </a:spcAft>
            </a:pPr>
            <a:r>
              <a:rPr lang="en-US" sz="1600" dirty="0">
                <a:latin typeface="Consolas" panose="020B0609020204030204" pitchFamily="49" charset="0"/>
                <a:cs typeface="Consolas" panose="020B0609020204030204" pitchFamily="49" charset="0"/>
              </a:rPr>
              <a:t>The sentiment of this review is </a:t>
            </a:r>
            <a:r>
              <a:rPr lang="en-US" sz="1600" dirty="0">
                <a:solidFill>
                  <a:schemeClr val="bg1"/>
                </a:solidFill>
                <a:highlight>
                  <a:srgbClr val="000000"/>
                </a:highlight>
                <a:latin typeface="Consolas" panose="020B0609020204030204" pitchFamily="49" charset="0"/>
                <a:cs typeface="Consolas" panose="020B0609020204030204" pitchFamily="49" charset="0"/>
              </a:rPr>
              <a:t>[MASK]</a:t>
            </a:r>
            <a:r>
              <a:rPr lang="en-US" sz="1600"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is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593509" y="2358361"/>
            <a:ext cx="5784819" cy="646331"/>
          </a:xfrm>
          <a:prstGeom prst="rect">
            <a:avLst/>
          </a:prstGeom>
          <a:noFill/>
        </p:spPr>
        <p:txBody>
          <a:bodyPr wrap="square">
            <a:spAutoFit/>
          </a:bodyPr>
          <a:lstStyle/>
          <a:p>
            <a:r>
              <a:rPr lang="en-US" b="1" dirty="0">
                <a:latin typeface="Corbel" panose="020B0503020204020204" pitchFamily="34" charset="0"/>
              </a:rPr>
              <a:t>Review:</a:t>
            </a:r>
            <a:r>
              <a:rPr lang="en-US" dirty="0"/>
              <a:t> </a:t>
            </a:r>
            <a:r>
              <a:rPr lang="en-US" dirty="0">
                <a:latin typeface="Consolas" panose="020B0609020204030204" pitchFamily="49" charset="0"/>
                <a:cs typeface="Consolas" panose="020B0609020204030204" pitchFamily="49" charset="0"/>
              </a:rPr>
              <a:t>“While this restaurant is popular on Google, I absolutely disliked it.”</a:t>
            </a:r>
          </a:p>
        </p:txBody>
      </p:sp>
      <p:sp>
        <p:nvSpPr>
          <p:cNvPr id="51" name="Freeform 50">
            <a:extLst>
              <a:ext uri="{FF2B5EF4-FFF2-40B4-BE49-F238E27FC236}">
                <a16:creationId xmlns:a16="http://schemas.microsoft.com/office/drawing/2014/main" id="{ADE30BA8-531B-5C3A-C9C7-E07DAE8E4671}"/>
              </a:ext>
            </a:extLst>
          </p:cNvPr>
          <p:cNvSpPr/>
          <p:nvPr/>
        </p:nvSpPr>
        <p:spPr>
          <a:xfrm>
            <a:off x="320311" y="274256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99189" y="307210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400049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35</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endParaRPr lang="en-US" b="0" dirty="0"/>
          </a:p>
        </p:txBody>
      </p:sp>
      <p:sp>
        <p:nvSpPr>
          <p:cNvPr id="6" name="Content Placeholder 2">
            <a:extLst>
              <a:ext uri="{FF2B5EF4-FFF2-40B4-BE49-F238E27FC236}">
                <a16:creationId xmlns:a16="http://schemas.microsoft.com/office/drawing/2014/main" id="{BA5A424F-A794-BDA7-897D-2AE60B05EC80}"/>
              </a:ext>
            </a:extLst>
          </p:cNvPr>
          <p:cNvSpPr txBox="1">
            <a:spLocks/>
          </p:cNvSpPr>
          <p:nvPr/>
        </p:nvSpPr>
        <p:spPr>
          <a:xfrm>
            <a:off x="384537" y="4174554"/>
            <a:ext cx="11438311" cy="2185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a:r>
              <a:rPr lang="en-US" sz="3200" i="1" dirty="0">
                <a:solidFill>
                  <a:schemeClr val="bg1"/>
                </a:solidFill>
                <a:latin typeface="Corbel" panose="020B0503020204020204" pitchFamily="34" charset="0"/>
              </a:rPr>
              <a:t>The resulting representations are closely tied to the end tasks </a:t>
            </a:r>
          </a:p>
          <a:p>
            <a:pPr lvl="1">
              <a:buClrTx/>
              <a:buFont typeface="Wingdings" pitchFamily="2" charset="2"/>
              <a:buChar char="Ø"/>
            </a:pPr>
            <a:r>
              <a:rPr lang="en-US" sz="2667" i="1" dirty="0">
                <a:solidFill>
                  <a:schemeClr val="bg1"/>
                </a:solidFill>
                <a:latin typeface="Corbel" panose="020B0503020204020204" pitchFamily="34" charset="0"/>
              </a:rPr>
              <a:t>Traditionally addressed by </a:t>
            </a:r>
            <a:r>
              <a:rPr lang="en-US" sz="2667" b="1" i="1" dirty="0">
                <a:solidFill>
                  <a:srgbClr val="E8A6A8"/>
                </a:solidFill>
                <a:latin typeface="Corbel" panose="020B0503020204020204" pitchFamily="34" charset="0"/>
              </a:rPr>
              <a:t>supervised</a:t>
            </a:r>
            <a:r>
              <a:rPr lang="en-US" sz="2667" b="1" i="1" dirty="0">
                <a:solidFill>
                  <a:schemeClr val="bg1"/>
                </a:solidFill>
                <a:latin typeface="Corbel" panose="020B0503020204020204" pitchFamily="34" charset="0"/>
              </a:rPr>
              <a:t> </a:t>
            </a:r>
            <a:r>
              <a:rPr lang="en-US" sz="2667" i="1" dirty="0">
                <a:solidFill>
                  <a:schemeClr val="bg1"/>
                </a:solidFill>
                <a:latin typeface="Corbel" panose="020B0503020204020204" pitchFamily="34" charset="0"/>
              </a:rPr>
              <a:t>learning </a:t>
            </a:r>
            <a:endParaRPr lang="en-US" sz="3200" i="1" dirty="0">
              <a:solidFill>
                <a:schemeClr val="bg1"/>
              </a:solidFill>
              <a:latin typeface="Corbel" panose="020B0503020204020204" pitchFamily="34" charset="0"/>
            </a:endParaRPr>
          </a:p>
          <a:p>
            <a:pPr marL="457189" indent="-457189"/>
            <a:r>
              <a:rPr lang="en-US" sz="3200" i="1" dirty="0">
                <a:solidFill>
                  <a:schemeClr val="bg1"/>
                </a:solidFill>
                <a:latin typeface="Corbel" panose="020B0503020204020204" pitchFamily="34" charset="0"/>
              </a:rPr>
              <a:t>Learning from unlabeled data </a:t>
            </a:r>
          </a:p>
          <a:p>
            <a:pPr marL="1066773" lvl="3" indent="-457189">
              <a:buFont typeface="Wingdings" pitchFamily="2" charset="2"/>
              <a:buChar char="Ø"/>
            </a:pPr>
            <a:r>
              <a:rPr lang="en-US" sz="2933" i="1" dirty="0">
                <a:solidFill>
                  <a:schemeClr val="bg1"/>
                </a:solidFill>
                <a:latin typeface="Corbel" panose="020B0503020204020204" pitchFamily="34" charset="0"/>
              </a:rPr>
              <a:t>A special case of </a:t>
            </a:r>
            <a:r>
              <a:rPr lang="en-US" sz="2933" b="1" i="1" dirty="0">
                <a:solidFill>
                  <a:srgbClr val="E8A6A8"/>
                </a:solidFill>
                <a:latin typeface="Corbel" panose="020B0503020204020204" pitchFamily="34" charset="0"/>
              </a:rPr>
              <a:t>unsupervised</a:t>
            </a:r>
            <a:r>
              <a:rPr lang="en-US" sz="2933" i="1" dirty="0">
                <a:solidFill>
                  <a:schemeClr val="bg1"/>
                </a:solidFill>
                <a:latin typeface="Corbel" panose="020B0503020204020204" pitchFamily="34" charset="0"/>
              </a:rPr>
              <a:t> learning </a:t>
            </a:r>
          </a:p>
        </p:txBody>
      </p:sp>
    </p:spTree>
    <p:extLst>
      <p:ext uri="{BB962C8B-B14F-4D97-AF65-F5344CB8AC3E}">
        <p14:creationId xmlns:p14="http://schemas.microsoft.com/office/powerpoint/2010/main" val="153966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3455977"/>
            <a:ext cx="4895607" cy="2800767"/>
          </a:xfrm>
          <a:prstGeom prst="rect">
            <a:avLst/>
          </a:prstGeom>
          <a:solidFill>
            <a:schemeClr val="bg1">
              <a:lumMod val="95000"/>
            </a:schemeClr>
          </a:solidFill>
        </p:spPr>
        <p:txBody>
          <a:bodyPr wrap="square">
            <a:spAutoFit/>
          </a:bodyPr>
          <a:lstStyle/>
          <a:p>
            <a:pPr>
              <a:spcAft>
                <a:spcPts val="0"/>
              </a:spcAft>
            </a:pPr>
            <a:r>
              <a:rPr lang="en-US" sz="1600" dirty="0">
                <a:latin typeface="Consolas" panose="020B0609020204030204" pitchFamily="49" charset="0"/>
                <a:cs typeface="Consolas" panose="020B0609020204030204" pitchFamily="49" charset="0"/>
              </a:rPr>
              <a:t>Tweet: “I hate when my phone battery dies”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Tweet: “My day has been fine.”</a:t>
            </a:r>
          </a:p>
          <a:p>
            <a:pPr>
              <a:spcAft>
                <a:spcPts val="0"/>
              </a:spcAft>
            </a:pPr>
            <a:r>
              <a:rPr lang="en-US" sz="1600" dirty="0">
                <a:latin typeface="Consolas" panose="020B0609020204030204" pitchFamily="49" charset="0"/>
                <a:cs typeface="Consolas" panose="020B0609020204030204" pitchFamily="49" charset="0"/>
              </a:rPr>
              <a:t>Sentiment: Positive. </a:t>
            </a:r>
          </a:p>
          <a:p>
            <a:pPr>
              <a:spcAft>
                <a:spcPts val="0"/>
              </a:spcAft>
            </a:pP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Tweet: “This phone is useless!”</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Review: "I absolutely disliked it". </a:t>
            </a:r>
          </a:p>
          <a:p>
            <a:pPr>
              <a:spcAft>
                <a:spcPts val="0"/>
              </a:spcAft>
            </a:pPr>
            <a:r>
              <a:rPr lang="en-US" sz="1600" dirty="0">
                <a:latin typeface="Consolas" panose="020B0609020204030204" pitchFamily="49" charset="0"/>
                <a:cs typeface="Consolas" panose="020B0609020204030204" pitchFamily="49" charset="0"/>
              </a:rPr>
              <a:t>Sentiment: </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2711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447779" y="6339759"/>
            <a:ext cx="7330569"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hlinkClick r:id="rId3"/>
              </a:rPr>
              <a:t>https://huggingface.co/bolbolzaban/gpt2-persian</a:t>
            </a:r>
            <a:r>
              <a:rPr lang="en-US" dirty="0"/>
              <a:t> </a:t>
            </a: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2991742"/>
            <a:ext cx="4895607" cy="2800767"/>
          </a:xfrm>
          <a:prstGeom prst="rect">
            <a:avLst/>
          </a:prstGeom>
          <a:solidFill>
            <a:schemeClr val="bg1">
              <a:lumMod val="95000"/>
            </a:schemeClr>
          </a:solidFill>
        </p:spPr>
        <p:txBody>
          <a:bodyPr wrap="square">
            <a:spAutoFit/>
          </a:bodyPr>
          <a:lstStyle/>
          <a:p>
            <a:pPr algn="r" rtl="1">
              <a:spcAft>
                <a:spcPts val="0"/>
              </a:spcAft>
            </a:pPr>
            <a:r>
              <a:rPr lang="fa-IR" sz="1600" dirty="0"/>
              <a:t>جمله: این رستوران خیلی بده!‌</a:t>
            </a:r>
            <a:br>
              <a:rPr lang="en-US" sz="1600" dirty="0"/>
            </a:br>
            <a:r>
              <a:rPr lang="fa-IR" sz="1600" dirty="0"/>
              <a:t>احساس: منفی </a:t>
            </a:r>
            <a:br>
              <a:rPr lang="en-US" sz="1600" dirty="0"/>
            </a:br>
            <a:br>
              <a:rPr lang="en-US" sz="1600" dirty="0"/>
            </a:br>
            <a:r>
              <a:rPr lang="fa-IR" sz="1600" dirty="0"/>
              <a:t>جمله: </a:t>
            </a:r>
            <a:r>
              <a:rPr lang="fa-IR" sz="1600" dirty="0" err="1"/>
              <a:t>غذاش</a:t>
            </a:r>
            <a:r>
              <a:rPr lang="fa-IR" sz="1600" dirty="0"/>
              <a:t> خیلی خوب بود!‌</a:t>
            </a:r>
            <a:br>
              <a:rPr lang="en-US" sz="1600" dirty="0"/>
            </a:br>
            <a:r>
              <a:rPr lang="fa-IR" sz="1600" dirty="0"/>
              <a:t> احساس: مثبت </a:t>
            </a:r>
            <a:br>
              <a:rPr lang="en-US" sz="1600" dirty="0"/>
            </a:br>
            <a:br>
              <a:rPr lang="en-US" sz="1600" dirty="0"/>
            </a:br>
            <a:r>
              <a:rPr lang="fa-IR" sz="1600" dirty="0"/>
              <a:t>جمله:‌ </a:t>
            </a:r>
            <a:r>
              <a:rPr lang="fa-IR" sz="1600" dirty="0" err="1"/>
              <a:t>فضاش</a:t>
            </a:r>
            <a:r>
              <a:rPr lang="fa-IR" sz="1600" dirty="0"/>
              <a:t> بد نبود اما در کل لذت نبردم. </a:t>
            </a:r>
            <a:br>
              <a:rPr lang="en-US" sz="1600" dirty="0"/>
            </a:br>
            <a:r>
              <a:rPr lang="fa-IR" sz="1600" dirty="0"/>
              <a:t>احساس: منفی </a:t>
            </a:r>
            <a:br>
              <a:rPr lang="en-US" sz="1600" dirty="0"/>
            </a:br>
            <a:br>
              <a:rPr lang="en-US" sz="1600" dirty="0"/>
            </a:br>
            <a:r>
              <a:rPr lang="fa-IR" sz="1600" dirty="0"/>
              <a:t>جمله: بهترین </a:t>
            </a:r>
            <a:r>
              <a:rPr lang="fa-IR" sz="1600" dirty="0" err="1"/>
              <a:t>رستورانی</a:t>
            </a:r>
            <a:r>
              <a:rPr lang="fa-IR" sz="1600" dirty="0"/>
              <a:t> بود که امتحان کرده بودم. احساس:</a:t>
            </a:r>
            <a:endParaRPr lang="en-US" sz="1600"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fa-IR" dirty="0"/>
              <a:t>مثبت</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2883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38</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r>
              <a:rPr lang="en-US" dirty="0">
                <a:solidFill>
                  <a:srgbClr val="009545"/>
                </a:solidFill>
              </a:rPr>
              <a:t>✓ </a:t>
            </a:r>
            <a:r>
              <a:rPr lang="en-US" dirty="0"/>
              <a:t>In-context prompting </a:t>
            </a:r>
            <a:r>
              <a:rPr lang="en-US" b="0" dirty="0"/>
              <a:t>of language models is a convenient way to make them solve tasks, </a:t>
            </a:r>
            <a:r>
              <a:rPr lang="en-US" dirty="0"/>
              <a:t>without additional training</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33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8364-1E5C-454E-95E1-A3835C9349B4}"/>
              </a:ext>
            </a:extLst>
          </p:cNvPr>
          <p:cNvSpPr>
            <a:spLocks noGrp="1"/>
          </p:cNvSpPr>
          <p:nvPr>
            <p:ph type="title"/>
          </p:nvPr>
        </p:nvSpPr>
        <p:spPr/>
        <p:txBody>
          <a:bodyPr/>
          <a:lstStyle/>
          <a:p>
            <a:r>
              <a:rPr lang="en-US" dirty="0"/>
              <a:t>Fine-tuning Language Models </a:t>
            </a:r>
          </a:p>
        </p:txBody>
      </p:sp>
      <p:sp>
        <p:nvSpPr>
          <p:cNvPr id="4" name="Slide Number Placeholder 3">
            <a:extLst>
              <a:ext uri="{FF2B5EF4-FFF2-40B4-BE49-F238E27FC236}">
                <a16:creationId xmlns:a16="http://schemas.microsoft.com/office/drawing/2014/main" id="{05EE844A-F3E1-A241-A0E3-0D713B85FCE0}"/>
              </a:ext>
            </a:extLst>
          </p:cNvPr>
          <p:cNvSpPr>
            <a:spLocks noGrp="1"/>
          </p:cNvSpPr>
          <p:nvPr>
            <p:ph type="sldNum" sz="quarter" idx="12"/>
          </p:nvPr>
        </p:nvSpPr>
        <p:spPr>
          <a:xfrm>
            <a:off x="-1431189" y="3429001"/>
            <a:ext cx="332347" cy="163736"/>
          </a:xfrm>
        </p:spPr>
        <p:txBody>
          <a:bodyPr/>
          <a:lstStyle/>
          <a:p>
            <a:pPr>
              <a:defRPr/>
            </a:pPr>
            <a:fld id="{0121240C-47AF-2F4D-83B3-CC3EDF50F794}" type="slidenum">
              <a:rPr lang="en-US" smtClean="0"/>
              <a:pPr>
                <a:defRPr/>
              </a:pPr>
              <a:t>39</a:t>
            </a:fld>
            <a:endParaRPr lang="en-US" dirty="0"/>
          </a:p>
        </p:txBody>
      </p:sp>
      <p:sp>
        <p:nvSpPr>
          <p:cNvPr id="27" name="Rectangle 26">
            <a:extLst>
              <a:ext uri="{FF2B5EF4-FFF2-40B4-BE49-F238E27FC236}">
                <a16:creationId xmlns:a16="http://schemas.microsoft.com/office/drawing/2014/main" id="{FD52B511-29EB-D84F-B5E8-66879CB00BC7}"/>
              </a:ext>
            </a:extLst>
          </p:cNvPr>
          <p:cNvSpPr/>
          <p:nvPr/>
        </p:nvSpPr>
        <p:spPr>
          <a:xfrm>
            <a:off x="2794933" y="2598824"/>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sp>
        <p:nvSpPr>
          <p:cNvPr id="28" name="Rectangle 27">
            <a:extLst>
              <a:ext uri="{FF2B5EF4-FFF2-40B4-BE49-F238E27FC236}">
                <a16:creationId xmlns:a16="http://schemas.microsoft.com/office/drawing/2014/main" id="{DD1BE039-0C37-424F-B81D-DA4013CDCCAD}"/>
              </a:ext>
            </a:extLst>
          </p:cNvPr>
          <p:cNvSpPr/>
          <p:nvPr/>
        </p:nvSpPr>
        <p:spPr>
          <a:xfrm>
            <a:off x="5259227" y="2598823"/>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Classifier</a:t>
            </a:r>
          </a:p>
        </p:txBody>
      </p:sp>
      <p:sp>
        <p:nvSpPr>
          <p:cNvPr id="29" name="Rectangle 28">
            <a:extLst>
              <a:ext uri="{FF2B5EF4-FFF2-40B4-BE49-F238E27FC236}">
                <a16:creationId xmlns:a16="http://schemas.microsoft.com/office/drawing/2014/main" id="{4A748CE7-779C-8949-B77B-1D0B69572973}"/>
              </a:ext>
            </a:extLst>
          </p:cNvPr>
          <p:cNvSpPr/>
          <p:nvPr/>
        </p:nvSpPr>
        <p:spPr>
          <a:xfrm>
            <a:off x="9251056" y="2847300"/>
            <a:ext cx="965775" cy="496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loss</a:t>
            </a:r>
          </a:p>
        </p:txBody>
      </p:sp>
      <p:sp>
        <p:nvSpPr>
          <p:cNvPr id="30" name="TextBox 29">
            <a:extLst>
              <a:ext uri="{FF2B5EF4-FFF2-40B4-BE49-F238E27FC236}">
                <a16:creationId xmlns:a16="http://schemas.microsoft.com/office/drawing/2014/main" id="{C8EB38F9-8848-5C4E-B8FD-45B45993C7BB}"/>
              </a:ext>
            </a:extLst>
          </p:cNvPr>
          <p:cNvSpPr txBox="1"/>
          <p:nvPr/>
        </p:nvSpPr>
        <p:spPr>
          <a:xfrm>
            <a:off x="1307597" y="2896123"/>
            <a:ext cx="737702" cy="400110"/>
          </a:xfrm>
          <a:prstGeom prst="rect">
            <a:avLst/>
          </a:prstGeom>
          <a:noFill/>
        </p:spPr>
        <p:txBody>
          <a:bodyPr wrap="none" rtlCol="0">
            <a:spAutoFit/>
          </a:bodyPr>
          <a:lstStyle/>
          <a:p>
            <a:r>
              <a:rPr lang="en-US" sz="2000" dirty="0"/>
              <a:t>input</a:t>
            </a:r>
          </a:p>
        </p:txBody>
      </p:sp>
      <p:cxnSp>
        <p:nvCxnSpPr>
          <p:cNvPr id="32" name="Straight Arrow Connector 31">
            <a:extLst>
              <a:ext uri="{FF2B5EF4-FFF2-40B4-BE49-F238E27FC236}">
                <a16:creationId xmlns:a16="http://schemas.microsoft.com/office/drawing/2014/main" id="{EFE63A8D-5D07-1843-B32A-4AA646B0056D}"/>
              </a:ext>
            </a:extLst>
          </p:cNvPr>
          <p:cNvCxnSpPr>
            <a:stCxn id="30" idx="3"/>
            <a:endCxn id="27" idx="1"/>
          </p:cNvCxnSpPr>
          <p:nvPr/>
        </p:nvCxnSpPr>
        <p:spPr>
          <a:xfrm flipV="1">
            <a:off x="2045299" y="3095781"/>
            <a:ext cx="749634" cy="397"/>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06FA4B-F281-6B49-AA95-559CB85613B2}"/>
              </a:ext>
            </a:extLst>
          </p:cNvPr>
          <p:cNvCxnSpPr>
            <a:cxnSpLocks/>
            <a:stCxn id="27" idx="3"/>
          </p:cNvCxnSpPr>
          <p:nvPr/>
        </p:nvCxnSpPr>
        <p:spPr>
          <a:xfrm>
            <a:off x="4468478" y="3095781"/>
            <a:ext cx="801304" cy="0"/>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C6A14B-227A-FA4D-885E-F160C0B9D757}"/>
              </a:ext>
            </a:extLst>
          </p:cNvPr>
          <p:cNvCxnSpPr>
            <a:cxnSpLocks/>
            <a:stCxn id="28" idx="3"/>
            <a:endCxn id="42" idx="1"/>
          </p:cNvCxnSpPr>
          <p:nvPr/>
        </p:nvCxnSpPr>
        <p:spPr>
          <a:xfrm>
            <a:off x="6932772" y="3095780"/>
            <a:ext cx="567380" cy="1293"/>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4E47723-8E15-FD49-AEB3-E40FE1B85D5F}"/>
              </a:ext>
            </a:extLst>
          </p:cNvPr>
          <p:cNvCxnSpPr>
            <a:cxnSpLocks/>
            <a:stCxn id="42" idx="3"/>
            <a:endCxn id="29" idx="1"/>
          </p:cNvCxnSpPr>
          <p:nvPr/>
        </p:nvCxnSpPr>
        <p:spPr>
          <a:xfrm flipV="1">
            <a:off x="8765242" y="3095779"/>
            <a:ext cx="485814" cy="1294"/>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Connection Line">
            <a:extLst>
              <a:ext uri="{FF2B5EF4-FFF2-40B4-BE49-F238E27FC236}">
                <a16:creationId xmlns:a16="http://schemas.microsoft.com/office/drawing/2014/main" id="{5E074B19-1221-4646-9143-04C1F720301F}"/>
              </a:ext>
            </a:extLst>
          </p:cNvPr>
          <p:cNvSpPr/>
          <p:nvPr/>
        </p:nvSpPr>
        <p:spPr>
          <a:xfrm>
            <a:off x="3782455" y="3561768"/>
            <a:ext cx="5614612" cy="1373710"/>
          </a:xfrm>
          <a:custGeom>
            <a:avLst/>
            <a:gdLst/>
            <a:ahLst/>
            <a:cxnLst>
              <a:cxn ang="0">
                <a:pos x="wd2" y="hd2"/>
              </a:cxn>
              <a:cxn ang="5400000">
                <a:pos x="wd2" y="hd2"/>
              </a:cxn>
              <a:cxn ang="10800000">
                <a:pos x="wd2" y="hd2"/>
              </a:cxn>
              <a:cxn ang="16200000">
                <a:pos x="wd2" y="hd2"/>
              </a:cxn>
            </a:cxnLst>
            <a:rect l="0" t="0" r="r" b="b"/>
            <a:pathLst>
              <a:path w="21600" h="16217" extrusionOk="0">
                <a:moveTo>
                  <a:pt x="0" y="2006"/>
                </a:moveTo>
                <a:cubicBezTo>
                  <a:pt x="8071" y="21600"/>
                  <a:pt x="15271" y="20931"/>
                  <a:pt x="21600" y="0"/>
                </a:cubicBezTo>
              </a:path>
            </a:pathLst>
          </a:custGeom>
          <a:ln w="19050">
            <a:headEnd type="arrow" w="med" len="med"/>
          </a:ln>
        </p:spPr>
        <p:style>
          <a:lnRef idx="1">
            <a:schemeClr val="accent1"/>
          </a:lnRef>
          <a:fillRef idx="0">
            <a:schemeClr val="accent1"/>
          </a:fillRef>
          <a:effectRef idx="0">
            <a:schemeClr val="accent1"/>
          </a:effectRef>
          <a:fontRef idx="minor">
            <a:schemeClr val="tx1"/>
          </a:fontRef>
        </p:style>
        <p:txBody>
          <a:bodyPr/>
          <a:lstStyle/>
          <a:p>
            <a:endParaRPr/>
          </a:p>
        </p:txBody>
      </p:sp>
      <p:sp>
        <p:nvSpPr>
          <p:cNvPr id="42" name="TextBox 41">
            <a:extLst>
              <a:ext uri="{FF2B5EF4-FFF2-40B4-BE49-F238E27FC236}">
                <a16:creationId xmlns:a16="http://schemas.microsoft.com/office/drawing/2014/main" id="{AE4D8312-9B4F-6E45-83EA-106BFF5C59C4}"/>
              </a:ext>
            </a:extLst>
          </p:cNvPr>
          <p:cNvSpPr txBox="1"/>
          <p:nvPr/>
        </p:nvSpPr>
        <p:spPr>
          <a:xfrm>
            <a:off x="7500152" y="2897018"/>
            <a:ext cx="1265090" cy="400110"/>
          </a:xfrm>
          <a:prstGeom prst="rect">
            <a:avLst/>
          </a:prstGeom>
          <a:noFill/>
        </p:spPr>
        <p:txBody>
          <a:bodyPr wrap="none" rtlCol="0">
            <a:spAutoFit/>
          </a:bodyPr>
          <a:lstStyle/>
          <a:p>
            <a:r>
              <a:rPr lang="en-US" sz="2000" dirty="0"/>
              <a:t>prediction</a:t>
            </a:r>
          </a:p>
        </p:txBody>
      </p:sp>
      <p:sp>
        <p:nvSpPr>
          <p:cNvPr id="43" name="TextBox 42">
            <a:extLst>
              <a:ext uri="{FF2B5EF4-FFF2-40B4-BE49-F238E27FC236}">
                <a16:creationId xmlns:a16="http://schemas.microsoft.com/office/drawing/2014/main" id="{5A8033F6-1795-9743-8856-5CFD52002905}"/>
              </a:ext>
            </a:extLst>
          </p:cNvPr>
          <p:cNvSpPr txBox="1"/>
          <p:nvPr/>
        </p:nvSpPr>
        <p:spPr>
          <a:xfrm>
            <a:off x="9108611" y="1825068"/>
            <a:ext cx="1250663" cy="400110"/>
          </a:xfrm>
          <a:prstGeom prst="rect">
            <a:avLst/>
          </a:prstGeom>
          <a:noFill/>
        </p:spPr>
        <p:txBody>
          <a:bodyPr wrap="none" rtlCol="0">
            <a:spAutoFit/>
          </a:bodyPr>
          <a:lstStyle/>
          <a:p>
            <a:r>
              <a:rPr lang="en-US" sz="2000" dirty="0"/>
              <a:t>Gold label</a:t>
            </a:r>
          </a:p>
        </p:txBody>
      </p:sp>
      <p:cxnSp>
        <p:nvCxnSpPr>
          <p:cNvPr id="48" name="Straight Arrow Connector 47">
            <a:extLst>
              <a:ext uri="{FF2B5EF4-FFF2-40B4-BE49-F238E27FC236}">
                <a16:creationId xmlns:a16="http://schemas.microsoft.com/office/drawing/2014/main" id="{827A1376-6B1F-CC4A-9DE9-BADF979283A6}"/>
              </a:ext>
            </a:extLst>
          </p:cNvPr>
          <p:cNvCxnSpPr>
            <a:cxnSpLocks/>
            <a:stCxn id="43" idx="2"/>
            <a:endCxn id="29" idx="0"/>
          </p:cNvCxnSpPr>
          <p:nvPr/>
        </p:nvCxnSpPr>
        <p:spPr>
          <a:xfrm>
            <a:off x="9733943" y="2225178"/>
            <a:ext cx="1" cy="62212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53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CA59-0562-294A-84E2-A15C7832F49D}"/>
              </a:ext>
            </a:extLst>
          </p:cNvPr>
          <p:cNvSpPr>
            <a:spLocks noGrp="1"/>
          </p:cNvSpPr>
          <p:nvPr>
            <p:ph type="title"/>
          </p:nvPr>
        </p:nvSpPr>
        <p:spPr/>
        <p:txBody>
          <a:bodyPr/>
          <a:lstStyle/>
          <a:p>
            <a:r>
              <a:rPr lang="en-US" dirty="0"/>
              <a:t>Leaderboards: NLP is on-par w/ humans</a:t>
            </a:r>
          </a:p>
        </p:txBody>
      </p:sp>
      <p:pic>
        <p:nvPicPr>
          <p:cNvPr id="6" name="Content Placeholder 5" descr="Graphical user interface&#10;&#10;Description automatically generated">
            <a:extLst>
              <a:ext uri="{FF2B5EF4-FFF2-40B4-BE49-F238E27FC236}">
                <a16:creationId xmlns:a16="http://schemas.microsoft.com/office/drawing/2014/main" id="{20CDE73E-6910-344D-8A09-1597B7381F89}"/>
              </a:ext>
            </a:extLst>
          </p:cNvPr>
          <p:cNvPicPr>
            <a:picLocks noGrp="1" noChangeAspect="1"/>
          </p:cNvPicPr>
          <p:nvPr>
            <p:ph idx="1"/>
          </p:nvPr>
        </p:nvPicPr>
        <p:blipFill rotWithShape="1">
          <a:blip r:embed="rId2"/>
          <a:srcRect b="19293"/>
          <a:stretch/>
        </p:blipFill>
        <p:spPr>
          <a:xfrm>
            <a:off x="2910126" y="1392646"/>
            <a:ext cx="6972159" cy="4903379"/>
          </a:xfrm>
        </p:spPr>
      </p:pic>
      <p:sp>
        <p:nvSpPr>
          <p:cNvPr id="4" name="Slide Number Placeholder 3">
            <a:extLst>
              <a:ext uri="{FF2B5EF4-FFF2-40B4-BE49-F238E27FC236}">
                <a16:creationId xmlns:a16="http://schemas.microsoft.com/office/drawing/2014/main" id="{6DBDD6E0-82F6-E54F-BD07-845CB386F3D6}"/>
              </a:ext>
            </a:extLst>
          </p:cNvPr>
          <p:cNvSpPr>
            <a:spLocks noGrp="1"/>
          </p:cNvSpPr>
          <p:nvPr>
            <p:ph type="sldNum" sz="quarter" idx="12"/>
          </p:nvPr>
        </p:nvSpPr>
        <p:spPr/>
        <p:txBody>
          <a:bodyPr/>
          <a:lstStyle/>
          <a:p>
            <a:pPr>
              <a:defRPr/>
            </a:pPr>
            <a:fld id="{0121240C-47AF-2F4D-83B3-CC3EDF50F794}" type="slidenum">
              <a:rPr lang="en-US" smtClean="0"/>
              <a:pPr>
                <a:defRPr/>
              </a:pPr>
              <a:t>4</a:t>
            </a:fld>
            <a:endParaRPr lang="en-US" dirty="0"/>
          </a:p>
        </p:txBody>
      </p:sp>
      <p:sp>
        <p:nvSpPr>
          <p:cNvPr id="7" name="Rectangle 6">
            <a:extLst>
              <a:ext uri="{FF2B5EF4-FFF2-40B4-BE49-F238E27FC236}">
                <a16:creationId xmlns:a16="http://schemas.microsoft.com/office/drawing/2014/main" id="{7FAAA108-7559-7349-BF5C-60F836E87D72}"/>
              </a:ext>
            </a:extLst>
          </p:cNvPr>
          <p:cNvSpPr/>
          <p:nvPr/>
        </p:nvSpPr>
        <p:spPr>
          <a:xfrm>
            <a:off x="63148" y="6468301"/>
            <a:ext cx="5630067" cy="369332"/>
          </a:xfrm>
          <a:prstGeom prst="rect">
            <a:avLst/>
          </a:prstGeom>
        </p:spPr>
        <p:txBody>
          <a:bodyPr wrap="none">
            <a:spAutoFit/>
          </a:bodyPr>
          <a:lstStyle/>
          <a:p>
            <a:r>
              <a:rPr lang="en-US" dirty="0">
                <a:solidFill>
                  <a:schemeClr val="accent1"/>
                </a:solidFill>
                <a:latin typeface="Consolas" panose="020B0609020204030204" pitchFamily="49" charset="0"/>
                <a:cs typeface="Consolas" panose="020B0609020204030204" pitchFamily="49" charset="0"/>
              </a:rPr>
              <a:t>https://super.gluebenchmark.com/leaderboard</a:t>
            </a:r>
            <a:endParaRPr lang="en-US"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6720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trained once, then fine-tuned for each task with few examples.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3775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3"/>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a:spcBef>
                <a:spcPts val="0"/>
              </a:spcBef>
            </a:pPr>
            <a:r>
              <a:rPr lang="en"/>
              <a:t>New Age of NLP</a:t>
            </a:r>
            <a:endParaRPr/>
          </a:p>
        </p:txBody>
      </p:sp>
      <p:sp>
        <p:nvSpPr>
          <p:cNvPr id="558" name="Google Shape;558;p9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spcBef>
                <a:spcPts val="0"/>
              </a:spcBef>
              <a:buNone/>
            </a:pPr>
            <a:r>
              <a:rPr lang="en"/>
              <a:t>Pre-1993: Rule based NLP</a:t>
            </a:r>
            <a:endParaRPr/>
          </a:p>
          <a:p>
            <a:pPr marL="0" indent="0">
              <a:spcBef>
                <a:spcPts val="1600"/>
              </a:spcBef>
              <a:buNone/>
            </a:pPr>
            <a:r>
              <a:rPr lang="en"/>
              <a:t>1993 - 2020: Statistical NLP</a:t>
            </a:r>
            <a:endParaRPr/>
          </a:p>
          <a:p>
            <a:pPr marL="0" indent="0">
              <a:spcBef>
                <a:spcPts val="1600"/>
              </a:spcBef>
              <a:buNone/>
            </a:pPr>
            <a:r>
              <a:rPr lang="en"/>
              <a:t>2020: Language Model based NLP</a:t>
            </a:r>
            <a:endParaRPr/>
          </a:p>
          <a:p>
            <a:pPr marL="0" indent="0">
              <a:spcBef>
                <a:spcPts val="1600"/>
              </a:spcBef>
              <a:buNone/>
            </a:pPr>
            <a:endParaRPr/>
          </a:p>
          <a:p>
            <a:pPr marL="0" indent="0">
              <a:spcBef>
                <a:spcPts val="1600"/>
              </a:spcBef>
              <a:spcAft>
                <a:spcPts val="1600"/>
              </a:spcAft>
              <a:buNone/>
            </a:pPr>
            <a:r>
              <a:rPr lang="en"/>
              <a:t>The manner in which we have started to do NLP is qualitatively different from before</a:t>
            </a:r>
            <a:endParaRPr/>
          </a:p>
        </p:txBody>
      </p:sp>
    </p:spTree>
    <p:extLst>
      <p:ext uri="{BB962C8B-B14F-4D97-AF65-F5344CB8AC3E}">
        <p14:creationId xmlns:p14="http://schemas.microsoft.com/office/powerpoint/2010/main" val="2126311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a:xfrm>
            <a:off x="376845" y="366185"/>
            <a:ext cx="11438311" cy="994523"/>
          </a:xfrm>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pPr marL="0" indent="0">
              <a:buNone/>
            </a:pPr>
            <a:endParaRPr lang="en-US" dirty="0"/>
          </a:p>
        </p:txBody>
      </p:sp>
      <p:pic>
        <p:nvPicPr>
          <p:cNvPr id="28678" name="Picture 6" descr="How to duplicate a document">
            <a:extLst>
              <a:ext uri="{FF2B5EF4-FFF2-40B4-BE49-F238E27FC236}">
                <a16:creationId xmlns:a16="http://schemas.microsoft.com/office/drawing/2014/main" id="{64045534-4236-D846-9C38-7098C996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85" y="4237752"/>
            <a:ext cx="1200147" cy="15241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w to duplicate a document">
            <a:extLst>
              <a:ext uri="{FF2B5EF4-FFF2-40B4-BE49-F238E27FC236}">
                <a16:creationId xmlns:a16="http://schemas.microsoft.com/office/drawing/2014/main" id="{3F7BBF44-66A7-7646-8BB7-0D1E5AC18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316361" y="4320863"/>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w to duplicate a document">
            <a:extLst>
              <a:ext uri="{FF2B5EF4-FFF2-40B4-BE49-F238E27FC236}">
                <a16:creationId xmlns:a16="http://schemas.microsoft.com/office/drawing/2014/main" id="{35370EEC-3721-9045-8D96-2BED95D1AC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788481" y="3905838"/>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w to duplicate a document">
            <a:extLst>
              <a:ext uri="{FF2B5EF4-FFF2-40B4-BE49-F238E27FC236}">
                <a16:creationId xmlns:a16="http://schemas.microsoft.com/office/drawing/2014/main" id="{40ADEB81-137B-E047-A6B5-34211A8E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8681905" y="4504626"/>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w to duplicate a document">
            <a:extLst>
              <a:ext uri="{FF2B5EF4-FFF2-40B4-BE49-F238E27FC236}">
                <a16:creationId xmlns:a16="http://schemas.microsoft.com/office/drawing/2014/main" id="{2C185F66-336E-1F4C-8690-656146D20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9154025" y="40896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ow to duplicate a document">
            <a:extLst>
              <a:ext uri="{FF2B5EF4-FFF2-40B4-BE49-F238E27FC236}">
                <a16:creationId xmlns:a16="http://schemas.microsoft.com/office/drawing/2014/main" id="{60E2C633-D039-8241-91BB-520D3DC3D9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730347" y="34290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ow to duplicate a document">
            <a:extLst>
              <a:ext uri="{FF2B5EF4-FFF2-40B4-BE49-F238E27FC236}">
                <a16:creationId xmlns:a16="http://schemas.microsoft.com/office/drawing/2014/main" id="{654025E2-08C4-B343-BD1F-8B4604ED09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548819" y="4575795"/>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ow to duplicate a document">
            <a:extLst>
              <a:ext uri="{FF2B5EF4-FFF2-40B4-BE49-F238E27FC236}">
                <a16:creationId xmlns:a16="http://schemas.microsoft.com/office/drawing/2014/main" id="{2086D7E2-B36F-0E42-BD01-61D809D52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257030" y="4402314"/>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ow to duplicate a document">
            <a:extLst>
              <a:ext uri="{FF2B5EF4-FFF2-40B4-BE49-F238E27FC236}">
                <a16:creationId xmlns:a16="http://schemas.microsoft.com/office/drawing/2014/main" id="{5304D959-DAC1-4F43-9DA7-82A8C0567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409430" y="383727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ow to duplicate a document">
            <a:extLst>
              <a:ext uri="{FF2B5EF4-FFF2-40B4-BE49-F238E27FC236}">
                <a16:creationId xmlns:a16="http://schemas.microsoft.com/office/drawing/2014/main" id="{88C6AC1E-94AF-5345-A714-8F60AEDF5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425583" y="4254310"/>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ow to duplicate a document">
            <a:extLst>
              <a:ext uri="{FF2B5EF4-FFF2-40B4-BE49-F238E27FC236}">
                <a16:creationId xmlns:a16="http://schemas.microsoft.com/office/drawing/2014/main" id="{DE9B6310-F9F4-8D4C-8318-29C5B3BA0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458681" y="3756149"/>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ow to duplicate a document">
            <a:extLst>
              <a:ext uri="{FF2B5EF4-FFF2-40B4-BE49-F238E27FC236}">
                <a16:creationId xmlns:a16="http://schemas.microsoft.com/office/drawing/2014/main" id="{87857C67-B937-BB4A-A4EE-8434E15AD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119551" y="41309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606C6E3-7682-CB47-AFB0-6CD59FA8BC6C}"/>
              </a:ext>
            </a:extLst>
          </p:cNvPr>
          <p:cNvSpPr/>
          <p:nvPr/>
        </p:nvSpPr>
        <p:spPr>
          <a:xfrm>
            <a:off x="467343" y="3591422"/>
            <a:ext cx="1460708" cy="523220"/>
          </a:xfrm>
          <a:prstGeom prst="rect">
            <a:avLst/>
          </a:prstGeom>
        </p:spPr>
        <p:txBody>
          <a:bodyPr wrap="square">
            <a:spAutoFit/>
          </a:bodyPr>
          <a:lstStyle/>
          <a:p>
            <a:pPr algn="ctr"/>
            <a:r>
              <a:rPr lang="en-US" sz="1400" i="1" dirty="0"/>
              <a:t>cheap freely-available text </a:t>
            </a:r>
            <a:endParaRPr lang="en-US" sz="1400" dirty="0"/>
          </a:p>
        </p:txBody>
      </p:sp>
      <p:sp>
        <p:nvSpPr>
          <p:cNvPr id="40" name="Rectangle 39">
            <a:extLst>
              <a:ext uri="{FF2B5EF4-FFF2-40B4-BE49-F238E27FC236}">
                <a16:creationId xmlns:a16="http://schemas.microsoft.com/office/drawing/2014/main" id="{D4CA8CC0-FFE3-5A4F-8225-C9498396D797}"/>
              </a:ext>
            </a:extLst>
          </p:cNvPr>
          <p:cNvSpPr/>
          <p:nvPr/>
        </p:nvSpPr>
        <p:spPr>
          <a:xfrm>
            <a:off x="403191" y="5909542"/>
            <a:ext cx="1460708" cy="307777"/>
          </a:xfrm>
          <a:prstGeom prst="rect">
            <a:avLst/>
          </a:prstGeom>
        </p:spPr>
        <p:txBody>
          <a:bodyPr wrap="square">
            <a:spAutoFit/>
          </a:bodyPr>
          <a:lstStyle/>
          <a:p>
            <a:pPr algn="ctr"/>
            <a:r>
              <a:rPr lang="en-US" sz="1400" i="1" dirty="0"/>
              <a:t>1GB</a:t>
            </a:r>
            <a:endParaRPr lang="en-US" sz="1400" dirty="0"/>
          </a:p>
        </p:txBody>
      </p:sp>
      <p:sp>
        <p:nvSpPr>
          <p:cNvPr id="41" name="Rectangle 40">
            <a:extLst>
              <a:ext uri="{FF2B5EF4-FFF2-40B4-BE49-F238E27FC236}">
                <a16:creationId xmlns:a16="http://schemas.microsoft.com/office/drawing/2014/main" id="{B163FFA9-89B8-0B41-8EBB-ECC6D3E159E9}"/>
              </a:ext>
            </a:extLst>
          </p:cNvPr>
          <p:cNvSpPr/>
          <p:nvPr/>
        </p:nvSpPr>
        <p:spPr>
          <a:xfrm>
            <a:off x="4323857" y="5909542"/>
            <a:ext cx="1460708" cy="307777"/>
          </a:xfrm>
          <a:prstGeom prst="rect">
            <a:avLst/>
          </a:prstGeom>
        </p:spPr>
        <p:txBody>
          <a:bodyPr wrap="square">
            <a:spAutoFit/>
          </a:bodyPr>
          <a:lstStyle/>
          <a:p>
            <a:pPr algn="ctr"/>
            <a:r>
              <a:rPr lang="en-US" sz="1400" i="1" dirty="0"/>
              <a:t>10GB</a:t>
            </a:r>
            <a:endParaRPr lang="en-US" sz="1400" dirty="0"/>
          </a:p>
        </p:txBody>
      </p:sp>
      <p:sp>
        <p:nvSpPr>
          <p:cNvPr id="42" name="Rectangle 41">
            <a:extLst>
              <a:ext uri="{FF2B5EF4-FFF2-40B4-BE49-F238E27FC236}">
                <a16:creationId xmlns:a16="http://schemas.microsoft.com/office/drawing/2014/main" id="{F666B1A2-459A-1C41-AA92-4317405CDB80}"/>
              </a:ext>
            </a:extLst>
          </p:cNvPr>
          <p:cNvSpPr/>
          <p:nvPr/>
        </p:nvSpPr>
        <p:spPr>
          <a:xfrm>
            <a:off x="9102957" y="6005688"/>
            <a:ext cx="1460708" cy="307777"/>
          </a:xfrm>
          <a:prstGeom prst="rect">
            <a:avLst/>
          </a:prstGeom>
        </p:spPr>
        <p:txBody>
          <a:bodyPr wrap="square">
            <a:spAutoFit/>
          </a:bodyPr>
          <a:lstStyle/>
          <a:p>
            <a:pPr algn="ctr"/>
            <a:r>
              <a:rPr lang="en-US" sz="1400" i="1" dirty="0"/>
              <a:t>10TB</a:t>
            </a:r>
            <a:endParaRPr lang="en-US" sz="1400" dirty="0"/>
          </a:p>
        </p:txBody>
      </p:sp>
    </p:spTree>
    <p:extLst>
      <p:ext uri="{BB962C8B-B14F-4D97-AF65-F5344CB8AC3E}">
        <p14:creationId xmlns:p14="http://schemas.microsoft.com/office/powerpoint/2010/main" val="1817799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28;p70">
            <a:extLst>
              <a:ext uri="{FF2B5EF4-FFF2-40B4-BE49-F238E27FC236}">
                <a16:creationId xmlns:a16="http://schemas.microsoft.com/office/drawing/2014/main" id="{8D1EB83C-5919-8F7B-27F6-7E898D356286}"/>
              </a:ext>
            </a:extLst>
          </p:cNvPr>
          <p:cNvPicPr preferRelativeResize="0"/>
          <p:nvPr/>
        </p:nvPicPr>
        <p:blipFill rotWithShape="1">
          <a:blip r:embed="rId3">
            <a:alphaModFix/>
          </a:blip>
          <a:srcRect l="4668" t="14423" r="2619" b="3566"/>
          <a:stretch/>
        </p:blipFill>
        <p:spPr>
          <a:xfrm>
            <a:off x="3229231" y="2053966"/>
            <a:ext cx="8710140" cy="4540421"/>
          </a:xfrm>
          <a:prstGeom prst="rect">
            <a:avLst/>
          </a:prstGeom>
          <a:noFill/>
          <a:ln>
            <a:noFill/>
          </a:ln>
        </p:spPr>
      </p:pic>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spTree>
    <p:extLst>
      <p:ext uri="{BB962C8B-B14F-4D97-AF65-F5344CB8AC3E}">
        <p14:creationId xmlns:p14="http://schemas.microsoft.com/office/powerpoint/2010/main" val="327975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pic>
        <p:nvPicPr>
          <p:cNvPr id="4" name="Google Shape;565;p94">
            <a:extLst>
              <a:ext uri="{FF2B5EF4-FFF2-40B4-BE49-F238E27FC236}">
                <a16:creationId xmlns:a16="http://schemas.microsoft.com/office/drawing/2014/main" id="{0BC719BE-A093-69DC-1CDE-FD4DEF089E55}"/>
              </a:ext>
            </a:extLst>
          </p:cNvPr>
          <p:cNvPicPr preferRelativeResize="0"/>
          <p:nvPr/>
        </p:nvPicPr>
        <p:blipFill>
          <a:blip r:embed="rId3">
            <a:alphaModFix/>
          </a:blip>
          <a:stretch>
            <a:fillRect/>
          </a:stretch>
        </p:blipFill>
        <p:spPr>
          <a:xfrm>
            <a:off x="3999058" y="2151852"/>
            <a:ext cx="7816097" cy="4635808"/>
          </a:xfrm>
          <a:prstGeom prst="rect">
            <a:avLst/>
          </a:prstGeom>
          <a:noFill/>
          <a:ln>
            <a:noFill/>
          </a:ln>
        </p:spPr>
      </p:pic>
      <p:sp>
        <p:nvSpPr>
          <p:cNvPr id="6" name="Google Shape;566;p94">
            <a:extLst>
              <a:ext uri="{FF2B5EF4-FFF2-40B4-BE49-F238E27FC236}">
                <a16:creationId xmlns:a16="http://schemas.microsoft.com/office/drawing/2014/main" id="{D51573AC-2105-962E-89A2-7395EF04D3A5}"/>
              </a:ext>
            </a:extLst>
          </p:cNvPr>
          <p:cNvSpPr txBox="1"/>
          <p:nvPr/>
        </p:nvSpPr>
        <p:spPr>
          <a:xfrm>
            <a:off x="236167" y="5572763"/>
            <a:ext cx="4000000" cy="106666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solidFill>
                  <a:schemeClr val="bg1">
                    <a:lumMod val="50000"/>
                  </a:schemeClr>
                </a:solidFill>
                <a:highlight>
                  <a:srgbClr val="FFFFFF"/>
                </a:highlight>
              </a:rPr>
              <a:t>Sevilla, Jaime, Lennart Heim, Anson Ho, </a:t>
            </a:r>
            <a:r>
              <a:rPr lang="en" sz="1333" dirty="0" err="1">
                <a:solidFill>
                  <a:schemeClr val="bg1">
                    <a:lumMod val="50000"/>
                  </a:schemeClr>
                </a:solidFill>
                <a:highlight>
                  <a:srgbClr val="FFFFFF"/>
                </a:highlight>
              </a:rPr>
              <a:t>Tamay</a:t>
            </a:r>
            <a:r>
              <a:rPr lang="en" sz="1333" dirty="0">
                <a:solidFill>
                  <a:schemeClr val="bg1">
                    <a:lumMod val="50000"/>
                  </a:schemeClr>
                </a:solidFill>
                <a:highlight>
                  <a:srgbClr val="FFFFFF"/>
                </a:highlight>
              </a:rPr>
              <a:t> </a:t>
            </a:r>
            <a:r>
              <a:rPr lang="en" sz="1333" dirty="0" err="1">
                <a:solidFill>
                  <a:schemeClr val="bg1">
                    <a:lumMod val="50000"/>
                  </a:schemeClr>
                </a:solidFill>
                <a:highlight>
                  <a:srgbClr val="FFFFFF"/>
                </a:highlight>
              </a:rPr>
              <a:t>Besiroglu</a:t>
            </a:r>
            <a:r>
              <a:rPr lang="en" sz="1333" dirty="0">
                <a:solidFill>
                  <a:schemeClr val="bg1">
                    <a:lumMod val="50000"/>
                  </a:schemeClr>
                </a:solidFill>
                <a:highlight>
                  <a:srgbClr val="FFFFFF"/>
                </a:highlight>
              </a:rPr>
              <a:t>, Marius </a:t>
            </a:r>
            <a:r>
              <a:rPr lang="en" sz="1333" dirty="0" err="1">
                <a:solidFill>
                  <a:schemeClr val="bg1">
                    <a:lumMod val="50000"/>
                  </a:schemeClr>
                </a:solidFill>
                <a:highlight>
                  <a:srgbClr val="FFFFFF"/>
                </a:highlight>
              </a:rPr>
              <a:t>Hobbhahn</a:t>
            </a:r>
            <a:r>
              <a:rPr lang="en" sz="1333" dirty="0">
                <a:solidFill>
                  <a:schemeClr val="bg1">
                    <a:lumMod val="50000"/>
                  </a:schemeClr>
                </a:solidFill>
                <a:highlight>
                  <a:srgbClr val="FFFFFF"/>
                </a:highlight>
              </a:rPr>
              <a:t>, and Pablo Villalobos. "Compute trends across three eras of machine learning." </a:t>
            </a:r>
            <a:r>
              <a:rPr lang="en" sz="1333" i="1" dirty="0" err="1">
                <a:solidFill>
                  <a:schemeClr val="bg1">
                    <a:lumMod val="50000"/>
                  </a:schemeClr>
                </a:solidFill>
                <a:highlight>
                  <a:srgbClr val="FFFFFF"/>
                </a:highlight>
              </a:rPr>
              <a:t>arXiv</a:t>
            </a:r>
            <a:r>
              <a:rPr lang="en" sz="1333" i="1" dirty="0">
                <a:solidFill>
                  <a:schemeClr val="bg1">
                    <a:lumMod val="50000"/>
                  </a:schemeClr>
                </a:solidFill>
                <a:highlight>
                  <a:srgbClr val="FFFFFF"/>
                </a:highlight>
              </a:rPr>
              <a:t> preprint arXiv:2202.05924</a:t>
            </a:r>
            <a:r>
              <a:rPr lang="en" sz="1333" dirty="0">
                <a:solidFill>
                  <a:schemeClr val="bg1">
                    <a:lumMod val="50000"/>
                  </a:schemeClr>
                </a:solidFill>
                <a:highlight>
                  <a:srgbClr val="FFFFFF"/>
                </a:highlight>
              </a:rPr>
              <a:t> (2022).</a:t>
            </a:r>
            <a:endParaRPr dirty="0">
              <a:solidFill>
                <a:schemeClr val="bg1">
                  <a:lumMod val="50000"/>
                </a:schemeClr>
              </a:solidFill>
            </a:endParaRPr>
          </a:p>
        </p:txBody>
      </p:sp>
    </p:spTree>
    <p:extLst>
      <p:ext uri="{BB962C8B-B14F-4D97-AF65-F5344CB8AC3E}">
        <p14:creationId xmlns:p14="http://schemas.microsoft.com/office/powerpoint/2010/main" val="215809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2020" y="1285780"/>
            <a:ext cx="7610904" cy="4924705"/>
          </a:xfrm>
          <a:prstGeom prst="rect">
            <a:avLst/>
          </a:prstGeom>
        </p:spPr>
      </p:pic>
      <p:sp>
        <p:nvSpPr>
          <p:cNvPr id="3" name="object 3"/>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spc="-20" dirty="0"/>
              <a:t>In-context</a:t>
            </a:r>
            <a:r>
              <a:rPr spc="-67" dirty="0"/>
              <a:t> </a:t>
            </a:r>
            <a:r>
              <a:rPr spc="-13" dirty="0"/>
              <a:t>learning</a:t>
            </a:r>
            <a:r>
              <a:rPr spc="-67" dirty="0"/>
              <a:t> </a:t>
            </a:r>
            <a:r>
              <a:rPr spc="-33" dirty="0"/>
              <a:t>results</a:t>
            </a:r>
          </a:p>
        </p:txBody>
      </p:sp>
      <p:sp>
        <p:nvSpPr>
          <p:cNvPr id="6" name="Content Placeholder 5">
            <a:extLst>
              <a:ext uri="{FF2B5EF4-FFF2-40B4-BE49-F238E27FC236}">
                <a16:creationId xmlns:a16="http://schemas.microsoft.com/office/drawing/2014/main" id="{8F1EA8FC-A523-1C77-0CDB-BE641238AD99}"/>
              </a:ext>
            </a:extLst>
          </p:cNvPr>
          <p:cNvSpPr>
            <a:spLocks noGrp="1"/>
          </p:cNvSpPr>
          <p:nvPr>
            <p:ph idx="1"/>
          </p:nvPr>
        </p:nvSpPr>
        <p:spPr/>
        <p:txBody>
          <a:bodyPr/>
          <a:lstStyle/>
          <a:p>
            <a:endParaRPr lang="en-US"/>
          </a:p>
        </p:txBody>
      </p:sp>
      <p:sp>
        <p:nvSpPr>
          <p:cNvPr id="5" name="object 5"/>
          <p:cNvSpPr txBox="1"/>
          <p:nvPr/>
        </p:nvSpPr>
        <p:spPr>
          <a:xfrm>
            <a:off x="6234574" y="6342051"/>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3"/>
              </a:rPr>
              <a:t>Brown</a:t>
            </a:r>
            <a:r>
              <a:rPr sz="1667" u="heavy" spc="-20"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et</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al.</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a:latin typeface="Arial MT"/>
              <a:cs typeface="Arial MT"/>
            </a:endParaRPr>
          </a:p>
        </p:txBody>
      </p:sp>
      <p:sp>
        <p:nvSpPr>
          <p:cNvPr id="4" name="object 4"/>
          <p:cNvSpPr txBox="1"/>
          <p:nvPr/>
        </p:nvSpPr>
        <p:spPr>
          <a:xfrm>
            <a:off x="411634" y="137094"/>
            <a:ext cx="222673" cy="222219"/>
          </a:xfrm>
          <a:prstGeom prst="rect">
            <a:avLst/>
          </a:prstGeom>
        </p:spPr>
        <p:txBody>
          <a:bodyPr vert="horz" wrap="square" lIns="0" tIns="16933" rIns="0" bIns="0" rtlCol="0">
            <a:spAutoFit/>
          </a:bodyPr>
          <a:lstStyle/>
          <a:p>
            <a:pPr marL="16933">
              <a:spcBef>
                <a:spcPts val="133"/>
              </a:spcBef>
            </a:pPr>
            <a:r>
              <a:rPr sz="1333" dirty="0">
                <a:solidFill>
                  <a:srgbClr val="999999"/>
                </a:solidFill>
                <a:latin typeface="Microsoft Sans Serif"/>
                <a:cs typeface="Microsoft Sans Serif"/>
              </a:rPr>
              <a:t>34</a:t>
            </a:r>
            <a:endParaRPr sz="1333">
              <a:latin typeface="Microsoft Sans Serif"/>
              <a:cs typeface="Microsoft Sans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lang="en-US" dirty="0"/>
              <a:t>Scaling Self-Supervised Models </a:t>
            </a:r>
            <a:endParaRPr spc="-33" dirty="0"/>
          </a:p>
        </p:txBody>
      </p:sp>
      <p:sp>
        <p:nvSpPr>
          <p:cNvPr id="7" name="Content Placeholder 6">
            <a:extLst>
              <a:ext uri="{FF2B5EF4-FFF2-40B4-BE49-F238E27FC236}">
                <a16:creationId xmlns:a16="http://schemas.microsoft.com/office/drawing/2014/main" id="{F96B6F18-3D21-297A-46E0-B5085395BB69}"/>
              </a:ext>
            </a:extLst>
          </p:cNvPr>
          <p:cNvSpPr>
            <a:spLocks noGrp="1"/>
          </p:cNvSpPr>
          <p:nvPr>
            <p:ph idx="1"/>
          </p:nvPr>
        </p:nvSpPr>
        <p:spPr/>
        <p:txBody>
          <a:bodyPr/>
          <a:lstStyle/>
          <a:p>
            <a:endParaRPr lang="en-US"/>
          </a:p>
        </p:txBody>
      </p:sp>
      <p:pic>
        <p:nvPicPr>
          <p:cNvPr id="3" name="object 3"/>
          <p:cNvPicPr/>
          <p:nvPr/>
        </p:nvPicPr>
        <p:blipFill>
          <a:blip r:embed="rId2" cstate="print"/>
          <a:stretch>
            <a:fillRect/>
          </a:stretch>
        </p:blipFill>
        <p:spPr>
          <a:xfrm>
            <a:off x="168516" y="1623650"/>
            <a:ext cx="5892179" cy="3812593"/>
          </a:xfrm>
          <a:prstGeom prst="rect">
            <a:avLst/>
          </a:prstGeom>
        </p:spPr>
      </p:pic>
      <p:pic>
        <p:nvPicPr>
          <p:cNvPr id="4" name="object 4"/>
          <p:cNvPicPr/>
          <p:nvPr/>
        </p:nvPicPr>
        <p:blipFill>
          <a:blip r:embed="rId3" cstate="print"/>
          <a:stretch>
            <a:fillRect/>
          </a:stretch>
        </p:blipFill>
        <p:spPr>
          <a:xfrm>
            <a:off x="6180323" y="1620963"/>
            <a:ext cx="5735115" cy="3710955"/>
          </a:xfrm>
          <a:prstGeom prst="rect">
            <a:avLst/>
          </a:prstGeom>
        </p:spPr>
      </p:pic>
      <p:sp>
        <p:nvSpPr>
          <p:cNvPr id="5" name="object 5"/>
          <p:cNvSpPr txBox="1"/>
          <p:nvPr/>
        </p:nvSpPr>
        <p:spPr>
          <a:xfrm>
            <a:off x="406217" y="137094"/>
            <a:ext cx="228600" cy="222219"/>
          </a:xfrm>
          <a:prstGeom prst="rect">
            <a:avLst/>
          </a:prstGeom>
        </p:spPr>
        <p:txBody>
          <a:bodyPr vert="horz" wrap="square" lIns="0" tIns="16933" rIns="0" bIns="0" rtlCol="0">
            <a:spAutoFit/>
          </a:bodyPr>
          <a:lstStyle/>
          <a:p>
            <a:pPr marL="16933">
              <a:spcBef>
                <a:spcPts val="133"/>
              </a:spcBef>
            </a:pPr>
            <a:r>
              <a:rPr sz="1333" spc="20" dirty="0">
                <a:solidFill>
                  <a:srgbClr val="999999"/>
                </a:solidFill>
                <a:latin typeface="Microsoft Sans Serif"/>
                <a:cs typeface="Microsoft Sans Serif"/>
              </a:rPr>
              <a:t>35</a:t>
            </a:r>
            <a:endParaRPr sz="1333">
              <a:latin typeface="Microsoft Sans Serif"/>
              <a:cs typeface="Microsoft Sans Serif"/>
            </a:endParaRPr>
          </a:p>
        </p:txBody>
      </p:sp>
      <p:sp>
        <p:nvSpPr>
          <p:cNvPr id="6" name="object 6"/>
          <p:cNvSpPr txBox="1"/>
          <p:nvPr/>
        </p:nvSpPr>
        <p:spPr>
          <a:xfrm>
            <a:off x="3259746" y="6418288"/>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4"/>
              </a:rPr>
              <a:t>Brown</a:t>
            </a:r>
            <a:r>
              <a:rPr sz="1667" u="heavy" spc="-20"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et</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al.</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dirty="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Scaling language models </a:t>
            </a:r>
            <a:br>
              <a:rPr lang="en-US" dirty="0"/>
            </a:br>
            <a:r>
              <a:rPr lang="en-US" b="0" dirty="0"/>
              <a:t>consistently lead to stronger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8112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DDD636-DF7C-C84E-81F1-1FCF39AE497F}"/>
              </a:ext>
            </a:extLst>
          </p:cNvPr>
          <p:cNvSpPr>
            <a:spLocks noGrp="1"/>
          </p:cNvSpPr>
          <p:nvPr>
            <p:ph type="title"/>
          </p:nvPr>
        </p:nvSpPr>
        <p:spPr/>
        <p:txBody>
          <a:bodyPr>
            <a:normAutofit fontScale="90000"/>
          </a:bodyPr>
          <a:lstStyle/>
          <a:p>
            <a:r>
              <a:rPr lang="en-US" dirty="0"/>
              <a:t>Language Models: Means to Access Knowledge</a:t>
            </a:r>
          </a:p>
        </p:txBody>
      </p:sp>
      <p:sp>
        <p:nvSpPr>
          <p:cNvPr id="2" name="Content Placeholder 1">
            <a:extLst>
              <a:ext uri="{FF2B5EF4-FFF2-40B4-BE49-F238E27FC236}">
                <a16:creationId xmlns:a16="http://schemas.microsoft.com/office/drawing/2014/main" id="{61F11EBF-5065-854C-B159-49314693A276}"/>
              </a:ext>
            </a:extLst>
          </p:cNvPr>
          <p:cNvSpPr>
            <a:spLocks noGrp="1"/>
          </p:cNvSpPr>
          <p:nvPr>
            <p:ph idx="1"/>
          </p:nvPr>
        </p:nvSpPr>
        <p:spPr/>
        <p:txBody>
          <a:bodyPr/>
          <a:lstStyle/>
          <a:p>
            <a:r>
              <a:rPr lang="en-US" dirty="0">
                <a:latin typeface="Merriweather Sans Light" panose="02000503060000020004" pitchFamily="2" charset="77"/>
              </a:rPr>
              <a:t>They let you “query” for knowledge:</a:t>
            </a:r>
          </a:p>
        </p:txBody>
      </p:sp>
      <p:sp>
        <p:nvSpPr>
          <p:cNvPr id="3" name="Slide Number Placeholder 2">
            <a:extLst>
              <a:ext uri="{FF2B5EF4-FFF2-40B4-BE49-F238E27FC236}">
                <a16:creationId xmlns:a16="http://schemas.microsoft.com/office/drawing/2014/main" id="{12947E3B-65D3-0E4C-B279-CB4EFB228F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48</a:t>
            </a:fld>
            <a:endParaRPr lang="en-US"/>
          </a:p>
        </p:txBody>
      </p:sp>
      <p:sp>
        <p:nvSpPr>
          <p:cNvPr id="20" name="Rectangle 19">
            <a:extLst>
              <a:ext uri="{FF2B5EF4-FFF2-40B4-BE49-F238E27FC236}">
                <a16:creationId xmlns:a16="http://schemas.microsoft.com/office/drawing/2014/main" id="{AE0129D3-3A23-E14B-B524-A226CB692CE6}"/>
              </a:ext>
            </a:extLst>
          </p:cNvPr>
          <p:cNvSpPr/>
          <p:nvPr/>
        </p:nvSpPr>
        <p:spPr>
          <a:xfrm>
            <a:off x="531505" y="5478313"/>
            <a:ext cx="6560224" cy="338554"/>
          </a:xfrm>
          <a:prstGeom prst="rect">
            <a:avLst/>
          </a:prstGeom>
        </p:spPr>
        <p:txBody>
          <a:bodyPr wrap="square">
            <a:spAutoFit/>
          </a:bodyPr>
          <a:lstStyle/>
          <a:p>
            <a:r>
              <a:rPr lang="en-US" sz="1600" i="1" dirty="0">
                <a:latin typeface="Merriweather Sans" panose="02000503060000020004" pitchFamily="2" charset="77"/>
              </a:rPr>
              <a:t>Pittsburgh is the ____ -largest populated city in Pennsylvania.</a:t>
            </a:r>
          </a:p>
        </p:txBody>
      </p:sp>
      <p:pic>
        <p:nvPicPr>
          <p:cNvPr id="1028" name="Picture 4">
            <a:extLst>
              <a:ext uri="{FF2B5EF4-FFF2-40B4-BE49-F238E27FC236}">
                <a16:creationId xmlns:a16="http://schemas.microsoft.com/office/drawing/2014/main" id="{9AFD2EB2-9D40-7C40-8084-15FDF58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67" y="2867979"/>
            <a:ext cx="2743200" cy="2703153"/>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140DB11-94F3-E14F-845C-F5A09E415145}"/>
              </a:ext>
            </a:extLst>
          </p:cNvPr>
          <p:cNvSpPr/>
          <p:nvPr/>
        </p:nvSpPr>
        <p:spPr>
          <a:xfrm rot="18896762">
            <a:off x="1841691" y="4510603"/>
            <a:ext cx="787531" cy="36451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178A0B-76DB-084E-865B-1C6BE3518FCB}"/>
              </a:ext>
            </a:extLst>
          </p:cNvPr>
          <p:cNvPicPr>
            <a:picLocks noChangeAspect="1"/>
          </p:cNvPicPr>
          <p:nvPr/>
        </p:nvPicPr>
        <p:blipFill>
          <a:blip r:embed="rId4"/>
          <a:stretch>
            <a:fillRect/>
          </a:stretch>
        </p:blipFill>
        <p:spPr>
          <a:xfrm>
            <a:off x="1697110" y="3609990"/>
            <a:ext cx="406363" cy="406363"/>
          </a:xfrm>
          <a:prstGeom prst="rect">
            <a:avLst/>
          </a:prstGeom>
        </p:spPr>
      </p:pic>
      <p:pic>
        <p:nvPicPr>
          <p:cNvPr id="24" name="Picture 23">
            <a:extLst>
              <a:ext uri="{FF2B5EF4-FFF2-40B4-BE49-F238E27FC236}">
                <a16:creationId xmlns:a16="http://schemas.microsoft.com/office/drawing/2014/main" id="{E68FDA37-8F8A-7041-85C9-4DF9F38AEE34}"/>
              </a:ext>
            </a:extLst>
          </p:cNvPr>
          <p:cNvPicPr>
            <a:picLocks noChangeAspect="1"/>
          </p:cNvPicPr>
          <p:nvPr/>
        </p:nvPicPr>
        <p:blipFill>
          <a:blip r:embed="rId5"/>
          <a:stretch>
            <a:fillRect/>
          </a:stretch>
        </p:blipFill>
        <p:spPr>
          <a:xfrm>
            <a:off x="9671439" y="4157479"/>
            <a:ext cx="1270000" cy="1003300"/>
          </a:xfrm>
          <a:prstGeom prst="rect">
            <a:avLst/>
          </a:prstGeom>
        </p:spPr>
      </p:pic>
      <p:sp>
        <p:nvSpPr>
          <p:cNvPr id="27" name="Rounded Rectangle 26">
            <a:extLst>
              <a:ext uri="{FF2B5EF4-FFF2-40B4-BE49-F238E27FC236}">
                <a16:creationId xmlns:a16="http://schemas.microsoft.com/office/drawing/2014/main" id="{5BC49067-9C7A-E24D-A993-6B0A9F66B393}"/>
              </a:ext>
            </a:extLst>
          </p:cNvPr>
          <p:cNvSpPr/>
          <p:nvPr/>
        </p:nvSpPr>
        <p:spPr>
          <a:xfrm>
            <a:off x="9323215" y="2487327"/>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err="1">
                <a:latin typeface="Merriweather Sans" panose="02000503060000020004" pitchFamily="2" charset="77"/>
              </a:rPr>
              <a:t>ELMo</a:t>
            </a:r>
            <a:endParaRPr lang="en-US" b="1" i="1" dirty="0">
              <a:latin typeface="Merriweather Sans" panose="02000503060000020004" pitchFamily="2" charset="77"/>
            </a:endParaRPr>
          </a:p>
          <a:p>
            <a:pPr algn="ctr"/>
            <a:r>
              <a:rPr lang="en-US" sz="1400" dirty="0">
                <a:solidFill>
                  <a:schemeClr val="tx1">
                    <a:lumMod val="50000"/>
                    <a:lumOff val="50000"/>
                  </a:schemeClr>
                </a:solidFill>
                <a:latin typeface="Merriweather Sans" panose="02000503060000020004" pitchFamily="2" charset="77"/>
              </a:rPr>
              <a:t>[Peters et al.18]</a:t>
            </a:r>
          </a:p>
        </p:txBody>
      </p:sp>
      <p:graphicFrame>
        <p:nvGraphicFramePr>
          <p:cNvPr id="28" name="Table 27">
            <a:extLst>
              <a:ext uri="{FF2B5EF4-FFF2-40B4-BE49-F238E27FC236}">
                <a16:creationId xmlns:a16="http://schemas.microsoft.com/office/drawing/2014/main" id="{6AD2D952-FDC2-0249-BA36-A65C59CCBE6E}"/>
              </a:ext>
            </a:extLst>
          </p:cNvPr>
          <p:cNvGraphicFramePr>
            <a:graphicFrameLocks noGrp="1" noChangeAspect="1"/>
          </p:cNvGraphicFramePr>
          <p:nvPr/>
        </p:nvGraphicFramePr>
        <p:xfrm>
          <a:off x="10668353" y="196290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29" name="Table 28">
            <a:extLst>
              <a:ext uri="{FF2B5EF4-FFF2-40B4-BE49-F238E27FC236}">
                <a16:creationId xmlns:a16="http://schemas.microsoft.com/office/drawing/2014/main" id="{3741670E-E7BE-A342-905F-87BB9BE6C8CA}"/>
              </a:ext>
            </a:extLst>
          </p:cNvPr>
          <p:cNvGraphicFramePr>
            <a:graphicFrameLocks noGrp="1" noChangeAspect="1"/>
          </p:cNvGraphicFramePr>
          <p:nvPr/>
        </p:nvGraphicFramePr>
        <p:xfrm>
          <a:off x="9983402" y="196954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30" name="Table 29">
            <a:extLst>
              <a:ext uri="{FF2B5EF4-FFF2-40B4-BE49-F238E27FC236}">
                <a16:creationId xmlns:a16="http://schemas.microsoft.com/office/drawing/2014/main" id="{64FC710D-F419-5846-8899-22681AD14215}"/>
              </a:ext>
            </a:extLst>
          </p:cNvPr>
          <p:cNvGraphicFramePr>
            <a:graphicFrameLocks noGrp="1" noChangeAspect="1"/>
          </p:cNvGraphicFramePr>
          <p:nvPr/>
        </p:nvGraphicFramePr>
        <p:xfrm>
          <a:off x="9304479" y="1967044"/>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31" name="Rounded Rectangle 30">
            <a:extLst>
              <a:ext uri="{FF2B5EF4-FFF2-40B4-BE49-F238E27FC236}">
                <a16:creationId xmlns:a16="http://schemas.microsoft.com/office/drawing/2014/main" id="{4E1C979F-7D6F-BD44-AFF7-6C46BD4F1C0C}"/>
              </a:ext>
            </a:extLst>
          </p:cNvPr>
          <p:cNvSpPr/>
          <p:nvPr/>
        </p:nvSpPr>
        <p:spPr>
          <a:xfrm>
            <a:off x="8721727" y="3848850"/>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32" name="Straight Arrow Connector 31">
            <a:extLst>
              <a:ext uri="{FF2B5EF4-FFF2-40B4-BE49-F238E27FC236}">
                <a16:creationId xmlns:a16="http://schemas.microsoft.com/office/drawing/2014/main" id="{67E3F108-CBE9-C943-B522-FFD7A532C3F6}"/>
              </a:ext>
            </a:extLst>
          </p:cNvPr>
          <p:cNvCxnSpPr>
            <a:cxnSpLocks/>
          </p:cNvCxnSpPr>
          <p:nvPr/>
        </p:nvCxnSpPr>
        <p:spPr>
          <a:xfrm flipV="1">
            <a:off x="9628131" y="348026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957730-23BF-B444-BCCA-E2697A785E1C}"/>
              </a:ext>
            </a:extLst>
          </p:cNvPr>
          <p:cNvCxnSpPr>
            <a:cxnSpLocks/>
          </p:cNvCxnSpPr>
          <p:nvPr/>
        </p:nvCxnSpPr>
        <p:spPr>
          <a:xfrm flipV="1">
            <a:off x="10308636"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2FAC20-AB4A-A84B-AB01-922571526E85}"/>
              </a:ext>
            </a:extLst>
          </p:cNvPr>
          <p:cNvCxnSpPr>
            <a:cxnSpLocks/>
          </p:cNvCxnSpPr>
          <p:nvPr/>
        </p:nvCxnSpPr>
        <p:spPr>
          <a:xfrm flipV="1">
            <a:off x="10970613"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AB6EFD-D698-204E-9D75-0DFF6C7803D8}"/>
              </a:ext>
            </a:extLst>
          </p:cNvPr>
          <p:cNvCxnSpPr>
            <a:cxnSpLocks/>
          </p:cNvCxnSpPr>
          <p:nvPr/>
        </p:nvCxnSpPr>
        <p:spPr>
          <a:xfrm flipV="1">
            <a:off x="9611758" y="2221317"/>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643538B-B438-674A-9BE3-09617D1E34CC}"/>
              </a:ext>
            </a:extLst>
          </p:cNvPr>
          <p:cNvCxnSpPr>
            <a:cxnSpLocks/>
          </p:cNvCxnSpPr>
          <p:nvPr/>
        </p:nvCxnSpPr>
        <p:spPr>
          <a:xfrm flipV="1">
            <a:off x="10300660"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EF7B6E-B150-A24E-BB50-223FD989FE30}"/>
              </a:ext>
            </a:extLst>
          </p:cNvPr>
          <p:cNvCxnSpPr>
            <a:cxnSpLocks/>
          </p:cNvCxnSpPr>
          <p:nvPr/>
        </p:nvCxnSpPr>
        <p:spPr>
          <a:xfrm flipV="1">
            <a:off x="10980773"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E6A8708-FCBD-CB41-8EED-12F3D25C8B26}"/>
              </a:ext>
            </a:extLst>
          </p:cNvPr>
          <p:cNvSpPr/>
          <p:nvPr/>
        </p:nvSpPr>
        <p:spPr>
          <a:xfrm>
            <a:off x="9105129" y="5132374"/>
            <a:ext cx="2640466" cy="461665"/>
          </a:xfrm>
          <a:prstGeom prst="rect">
            <a:avLst/>
          </a:prstGeom>
        </p:spPr>
        <p:txBody>
          <a:bodyPr wrap="none">
            <a:spAutoFit/>
          </a:bodyPr>
          <a:lstStyle/>
          <a:p>
            <a:pPr algn="ctr"/>
            <a:r>
              <a:rPr lang="en-US" sz="1200" dirty="0">
                <a:latin typeface="Merriweather Sans" panose="02000503060000020004" pitchFamily="2" charset="77"/>
              </a:rPr>
              <a:t>Other works: </a:t>
            </a:r>
          </a:p>
          <a:p>
            <a:pPr algn="ctr"/>
            <a:r>
              <a:rPr lang="en-US" sz="1200" dirty="0">
                <a:solidFill>
                  <a:schemeClr val="tx1">
                    <a:lumMod val="50000"/>
                    <a:lumOff val="50000"/>
                  </a:schemeClr>
                </a:solidFill>
                <a:latin typeface="Merriweather Sans" panose="02000503060000020004" pitchFamily="2" charset="77"/>
              </a:rPr>
              <a:t>[Devlin et al.18; Radford et al.18]</a:t>
            </a:r>
          </a:p>
        </p:txBody>
      </p:sp>
    </p:spTree>
    <p:extLst>
      <p:ext uri="{BB962C8B-B14F-4D97-AF65-F5344CB8AC3E}">
        <p14:creationId xmlns:p14="http://schemas.microsoft.com/office/powerpoint/2010/main" val="40620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serve as efficient mechanisms for knowledge retrieval.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34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 some things work reasonably well </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5</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Tree>
    <p:extLst>
      <p:ext uri="{BB962C8B-B14F-4D97-AF65-F5344CB8AC3E}">
        <p14:creationId xmlns:p14="http://schemas.microsoft.com/office/powerpoint/2010/main" val="64626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dirty="0" err="1"/>
              <a:t>Multilinguality</a:t>
            </a:r>
            <a:endParaRPr lang="en-US" dirty="0"/>
          </a:p>
        </p:txBody>
      </p:sp>
      <p:sp>
        <p:nvSpPr>
          <p:cNvPr id="7" name="Content Placeholder 6">
            <a:extLst>
              <a:ext uri="{FF2B5EF4-FFF2-40B4-BE49-F238E27FC236}">
                <a16:creationId xmlns:a16="http://schemas.microsoft.com/office/drawing/2014/main" id="{B1C88C86-679F-F64B-82CC-22CF3EA5F57D}"/>
              </a:ext>
            </a:extLst>
          </p:cNvPr>
          <p:cNvSpPr>
            <a:spLocks noGrp="1"/>
          </p:cNvSpPr>
          <p:nvPr>
            <p:ph idx="1"/>
          </p:nvPr>
        </p:nvSpPr>
        <p:spPr/>
        <p:txBody>
          <a:bodyPr/>
          <a:lstStyle/>
          <a:p>
            <a:r>
              <a:rPr lang="en-US" dirty="0"/>
              <a:t>Pre-train on a many languages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p:txBody>
          <a:bodyPr/>
          <a:lstStyle/>
          <a:p>
            <a:pPr>
              <a:defRPr/>
            </a:pPr>
            <a:fld id="{0121240C-47AF-2F4D-83B3-CC3EDF50F794}" type="slidenum">
              <a:rPr lang="en-US" smtClean="0"/>
              <a:pPr>
                <a:defRPr/>
              </a:pPr>
              <a:t>50</a:t>
            </a:fld>
            <a:endParaRPr lang="en-US" dirty="0"/>
          </a:p>
        </p:txBody>
      </p:sp>
      <p:pic>
        <p:nvPicPr>
          <p:cNvPr id="9" name="Content Placeholder 5">
            <a:extLst>
              <a:ext uri="{FF2B5EF4-FFF2-40B4-BE49-F238E27FC236}">
                <a16:creationId xmlns:a16="http://schemas.microsoft.com/office/drawing/2014/main" id="{A1BBF2C9-ACDC-E948-A529-5F52EFC71696}"/>
              </a:ext>
            </a:extLst>
          </p:cNvPr>
          <p:cNvPicPr>
            <a:picLocks noChangeAspect="1"/>
          </p:cNvPicPr>
          <p:nvPr/>
        </p:nvPicPr>
        <p:blipFill rotWithShape="1">
          <a:blip r:embed="rId2"/>
          <a:srcRect t="6515" b="11127"/>
          <a:stretch/>
        </p:blipFill>
        <p:spPr bwMode="auto">
          <a:xfrm>
            <a:off x="2098623" y="2329227"/>
            <a:ext cx="7848397" cy="354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2093B92-96CD-0A48-9894-58AE9530C936}"/>
              </a:ext>
            </a:extLst>
          </p:cNvPr>
          <p:cNvSpPr/>
          <p:nvPr/>
        </p:nvSpPr>
        <p:spPr>
          <a:xfrm>
            <a:off x="89652" y="6059007"/>
            <a:ext cx="1020022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mT5: </a:t>
            </a:r>
            <a:r>
              <a:rPr lang="en-US" sz="2000" u="sng" dirty="0">
                <a:solidFill>
                  <a:schemeClr val="accent1"/>
                </a:solidFill>
                <a:latin typeface="Consolas" panose="020B0609020204030204" pitchFamily="49" charset="0"/>
                <a:cs typeface="Consolas" panose="020B0609020204030204" pitchFamily="49" charset="0"/>
                <a:hlinkClick r:id="rId3"/>
              </a:rPr>
              <a:t>https://github.com/google-research/multilingual-t5</a:t>
            </a:r>
            <a:r>
              <a:rPr lang="en-US" sz="2000" u="sng" dirty="0">
                <a:solidFill>
                  <a:schemeClr val="accent1"/>
                </a:solidFill>
                <a:latin typeface="Consolas" panose="020B0609020204030204" pitchFamily="49" charset="0"/>
                <a:cs typeface="Consolas" panose="020B0609020204030204" pitchFamily="49" charset="0"/>
              </a:rPr>
              <a:t> </a:t>
            </a:r>
          </a:p>
          <a:p>
            <a:r>
              <a:rPr lang="en-US" sz="2000" dirty="0">
                <a:solidFill>
                  <a:schemeClr val="accent1"/>
                </a:solidFill>
                <a:effectLst/>
                <a:latin typeface="Consolas" panose="020B0609020204030204" pitchFamily="49" charset="0"/>
                <a:cs typeface="Consolas" panose="020B0609020204030204" pitchFamily="49" charset="0"/>
              </a:rPr>
              <a:t>m</a:t>
            </a:r>
            <a:r>
              <a:rPr lang="en-US" sz="2000" dirty="0">
                <a:solidFill>
                  <a:schemeClr val="accent1"/>
                </a:solidFill>
                <a:latin typeface="Consolas" panose="020B0609020204030204" pitchFamily="49" charset="0"/>
                <a:cs typeface="Consolas" panose="020B0609020204030204" pitchFamily="49" charset="0"/>
              </a:rPr>
              <a:t>ultilingual </a:t>
            </a:r>
            <a:r>
              <a:rPr lang="en-US" sz="2000" dirty="0" err="1">
                <a:solidFill>
                  <a:schemeClr val="accent1"/>
                </a:solidFill>
                <a:latin typeface="Consolas" panose="020B0609020204030204" pitchFamily="49" charset="0"/>
                <a:cs typeface="Consolas" panose="020B0609020204030204" pitchFamily="49" charset="0"/>
              </a:rPr>
              <a:t>bert</a:t>
            </a:r>
            <a:r>
              <a:rPr lang="en-US" sz="2000" dirty="0">
                <a:solidFill>
                  <a:schemeClr val="accent1"/>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hlinkClick r:id="rId4"/>
              </a:rPr>
              <a:t>https://huggingface.co/bert-base-multilingual-cased</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1844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14" name="Content Placeholder 13">
            <a:extLst>
              <a:ext uri="{FF2B5EF4-FFF2-40B4-BE49-F238E27FC236}">
                <a16:creationId xmlns:a16="http://schemas.microsoft.com/office/drawing/2014/main" id="{2C693850-8CC8-CABB-C61B-3D12B81FEF41}"/>
              </a:ext>
            </a:extLst>
          </p:cNvPr>
          <p:cNvSpPr>
            <a:spLocks noGrp="1"/>
          </p:cNvSpPr>
          <p:nvPr>
            <p:ph idx="1"/>
          </p:nvPr>
        </p:nvSpPr>
        <p:spPr/>
        <p:txBody>
          <a:bodyPr/>
          <a:lstStyle/>
          <a:p>
            <a:r>
              <a:rPr lang="en-US" dirty="0"/>
              <a:t>A Persian language understanding benchmark. </a:t>
            </a:r>
          </a:p>
          <a:p>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3429793" y="2281429"/>
            <a:ext cx="5545108"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persiannlp</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parsinlu</a:t>
            </a:r>
            <a:endParaRPr lang="en-US" sz="2000" dirty="0">
              <a:solidFill>
                <a:schemeClr val="accent1"/>
              </a:solidFill>
              <a:effectLst/>
              <a:latin typeface="Consolas" panose="020B0609020204030204" pitchFamily="49" charset="0"/>
              <a:cs typeface="Consolas" panose="020B0609020204030204" pitchFamily="49" charset="0"/>
            </a:endParaRPr>
          </a:p>
        </p:txBody>
      </p:sp>
      <p:pic>
        <p:nvPicPr>
          <p:cNvPr id="16" name="Picture 15" descr="Text, letter&#10;&#10;Description automatically generated">
            <a:extLst>
              <a:ext uri="{FF2B5EF4-FFF2-40B4-BE49-F238E27FC236}">
                <a16:creationId xmlns:a16="http://schemas.microsoft.com/office/drawing/2014/main" id="{D3E255F0-5B82-F6A7-07C5-6B2B9DD9694D}"/>
              </a:ext>
            </a:extLst>
          </p:cNvPr>
          <p:cNvPicPr>
            <a:picLocks noChangeAspect="1"/>
          </p:cNvPicPr>
          <p:nvPr/>
        </p:nvPicPr>
        <p:blipFill>
          <a:blip r:embed="rId2"/>
          <a:stretch>
            <a:fillRect/>
          </a:stretch>
        </p:blipFill>
        <p:spPr>
          <a:xfrm>
            <a:off x="872194" y="2934563"/>
            <a:ext cx="10544798" cy="396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1406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52</a:t>
            </a:fld>
            <a:endParaRPr/>
          </a:p>
        </p:txBody>
      </p:sp>
      <p:sp>
        <p:nvSpPr>
          <p:cNvPr id="133" name="Google Shape;133;p23"/>
          <p:cNvSpPr/>
          <p:nvPr/>
        </p:nvSpPr>
        <p:spPr>
          <a:xfrm>
            <a:off x="2208628" y="2819399"/>
            <a:ext cx="7789945" cy="339822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r" rtl="1">
              <a:lnSpc>
                <a:spcPct val="115000"/>
              </a:lnSpc>
              <a:spcBef>
                <a:spcPts val="0"/>
              </a:spcBef>
              <a:spcAft>
                <a:spcPts val="0"/>
              </a:spcAft>
            </a:pPr>
            <a:r>
              <a:rPr lang="en" sz="1733" b="1" dirty="0" err="1">
                <a:latin typeface="Lato"/>
                <a:ea typeface="Lato"/>
                <a:cs typeface="Lato"/>
                <a:sym typeface="Lato"/>
              </a:rPr>
              <a:t>سوال</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جزو</a:t>
            </a:r>
            <a:r>
              <a:rPr lang="en" sz="1733" dirty="0">
                <a:latin typeface="Lato"/>
                <a:ea typeface="Lato"/>
                <a:cs typeface="Lato"/>
                <a:sym typeface="Lato"/>
              </a:rPr>
              <a:t> </a:t>
            </a:r>
            <a:r>
              <a:rPr lang="en" sz="1733" dirty="0" err="1">
                <a:latin typeface="Lato"/>
                <a:ea typeface="Lato"/>
                <a:cs typeface="Lato"/>
                <a:sym typeface="Lato"/>
              </a:rPr>
              <a:t>کدام</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Question:</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is part of which province?</a:t>
            </a:r>
            <a:br>
              <a:rPr lang="en" sz="1733" dirty="0">
                <a:latin typeface="Lato"/>
                <a:ea typeface="Lato"/>
                <a:cs typeface="Lato"/>
                <a:sym typeface="Lato"/>
              </a:rPr>
            </a:b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پاراگراف</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شهری</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غرب</a:t>
            </a:r>
            <a:r>
              <a:rPr lang="en" sz="1733" dirty="0">
                <a:latin typeface="Lato"/>
                <a:ea typeface="Lato"/>
                <a:cs typeface="Lato"/>
                <a:sym typeface="Lato"/>
              </a:rPr>
              <a:t> </a:t>
            </a:r>
            <a:r>
              <a:rPr lang="en" sz="1733" dirty="0" err="1">
                <a:latin typeface="Lato"/>
                <a:ea typeface="Lato"/>
                <a:cs typeface="Lato"/>
                <a:sym typeface="Lato"/>
              </a:rPr>
              <a:t>ایران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این</a:t>
            </a:r>
            <a:r>
              <a:rPr lang="en" sz="1733" dirty="0">
                <a:latin typeface="Lato"/>
                <a:ea typeface="Lato"/>
                <a:cs typeface="Lato"/>
                <a:sym typeface="Lato"/>
              </a:rPr>
              <a:t> </a:t>
            </a:r>
            <a:r>
              <a:rPr lang="en" sz="1733" dirty="0" err="1">
                <a:latin typeface="Lato"/>
                <a:ea typeface="Lato"/>
                <a:cs typeface="Lato"/>
                <a:sym typeface="Lato"/>
              </a:rPr>
              <a:t>شهر</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جنوب</a:t>
            </a:r>
            <a:r>
              <a:rPr lang="en" sz="1733" dirty="0">
                <a:latin typeface="Lato"/>
                <a:ea typeface="Lato"/>
                <a:cs typeface="Lato"/>
                <a:sym typeface="Lato"/>
              </a:rPr>
              <a:t> </a:t>
            </a:r>
            <a:r>
              <a:rPr lang="en" sz="1733" dirty="0" err="1">
                <a:latin typeface="Lato"/>
                <a:ea typeface="Lato"/>
                <a:cs typeface="Lato"/>
                <a:sym typeface="Lato"/>
              </a:rPr>
              <a:t>غربی</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قرار</a:t>
            </a:r>
            <a:r>
              <a:rPr lang="en" sz="1733" dirty="0">
                <a:latin typeface="Lato"/>
                <a:ea typeface="Lato"/>
                <a:cs typeface="Lato"/>
                <a:sym typeface="Lato"/>
              </a:rPr>
              <a:t> </a:t>
            </a:r>
            <a:r>
              <a:rPr lang="en" sz="1733" dirty="0" err="1">
                <a:latin typeface="Lato"/>
                <a:ea typeface="Lato"/>
                <a:cs typeface="Lato"/>
                <a:sym typeface="Lato"/>
              </a:rPr>
              <a:t>گرفته</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دارای</a:t>
            </a:r>
            <a:r>
              <a:rPr lang="en" sz="1733" dirty="0">
                <a:latin typeface="Lato"/>
                <a:ea typeface="Lato"/>
                <a:cs typeface="Lato"/>
                <a:sym typeface="Lato"/>
              </a:rPr>
              <a:t> </a:t>
            </a:r>
            <a:r>
              <a:rPr lang="en" sz="1733" dirty="0" err="1">
                <a:latin typeface="Lato"/>
                <a:ea typeface="Lato"/>
                <a:cs typeface="Lato"/>
                <a:sym typeface="Lato"/>
              </a:rPr>
              <a:t>حمعیت</a:t>
            </a:r>
            <a:r>
              <a:rPr lang="en" sz="1733" dirty="0">
                <a:latin typeface="Lato"/>
                <a:ea typeface="Lato"/>
                <a:cs typeface="Lato"/>
                <a:sym typeface="Lato"/>
              </a:rPr>
              <a:t> …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Paragraph: </a:t>
            </a:r>
            <a:r>
              <a:rPr lang="en" sz="1733" dirty="0" err="1">
                <a:latin typeface="Lato"/>
                <a:ea typeface="Lato"/>
                <a:cs typeface="Lato"/>
                <a:sym typeface="Lato"/>
              </a:rPr>
              <a:t>Nahavand</a:t>
            </a:r>
            <a:r>
              <a:rPr lang="en" sz="1733" dirty="0">
                <a:latin typeface="Lato"/>
                <a:ea typeface="Lato"/>
                <a:cs typeface="Lato"/>
                <a:sym typeface="Lato"/>
              </a:rPr>
              <a:t> (Navan) is a city in western Iran. This city is located in the southern part of Hamedan province and it is the capital of </a:t>
            </a:r>
            <a:r>
              <a:rPr lang="en" sz="1733" dirty="0" err="1">
                <a:latin typeface="Lato"/>
                <a:ea typeface="Lato"/>
                <a:cs typeface="Lato"/>
                <a:sym typeface="Lato"/>
              </a:rPr>
              <a:t>Nahavand</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has a population of  … </a:t>
            </a: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پاسخ</a:t>
            </a:r>
            <a:r>
              <a:rPr lang="en" sz="1733" b="1"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Answer: </a:t>
            </a:r>
            <a:r>
              <a:rPr lang="en" sz="1733" dirty="0">
                <a:latin typeface="Lato"/>
                <a:ea typeface="Lato"/>
                <a:cs typeface="Lato"/>
                <a:sym typeface="Lato"/>
              </a:rPr>
              <a:t>Hamedan; Hamedan province</a:t>
            </a:r>
            <a:endParaRPr sz="1733" dirty="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53</a:t>
            </a:fld>
            <a:endParaRPr/>
          </a:p>
        </p:txBody>
      </p:sp>
      <p:pic>
        <p:nvPicPr>
          <p:cNvPr id="2" name="Google Shape;170;p25">
            <a:extLst>
              <a:ext uri="{FF2B5EF4-FFF2-40B4-BE49-F238E27FC236}">
                <a16:creationId xmlns:a16="http://schemas.microsoft.com/office/drawing/2014/main" id="{D3945E0C-C779-C4BB-A476-3B6BB314C345}"/>
              </a:ext>
            </a:extLst>
          </p:cNvPr>
          <p:cNvPicPr preferRelativeResize="0"/>
          <p:nvPr/>
        </p:nvPicPr>
        <p:blipFill>
          <a:blip r:embed="rId3">
            <a:alphaModFix/>
          </a:blip>
          <a:stretch>
            <a:fillRect/>
          </a:stretch>
        </p:blipFill>
        <p:spPr>
          <a:xfrm>
            <a:off x="9344556" y="1149923"/>
            <a:ext cx="936055" cy="1161000"/>
          </a:xfrm>
          <a:prstGeom prst="rect">
            <a:avLst/>
          </a:prstGeom>
          <a:noFill/>
          <a:ln>
            <a:noFill/>
          </a:ln>
        </p:spPr>
      </p:pic>
      <p:sp>
        <p:nvSpPr>
          <p:cNvPr id="3" name="Google Shape;171;p25">
            <a:extLst>
              <a:ext uri="{FF2B5EF4-FFF2-40B4-BE49-F238E27FC236}">
                <a16:creationId xmlns:a16="http://schemas.microsoft.com/office/drawing/2014/main" id="{CC10E06A-7165-80E9-3341-A9135511CAC8}"/>
              </a:ext>
            </a:extLst>
          </p:cNvPr>
          <p:cNvSpPr/>
          <p:nvPr/>
        </p:nvSpPr>
        <p:spPr>
          <a:xfrm>
            <a:off x="2176627" y="3215043"/>
            <a:ext cx="8303546" cy="266406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en" sz="2400" dirty="0" err="1">
                <a:latin typeface="Lora"/>
                <a:ea typeface="Lora"/>
                <a:cs typeface="Lora"/>
                <a:sym typeface="Lora"/>
              </a:rPr>
              <a:t>بزرگترین</a:t>
            </a:r>
            <a:r>
              <a:rPr lang="en" sz="2400" dirty="0">
                <a:latin typeface="Lora"/>
                <a:ea typeface="Lora"/>
                <a:cs typeface="Lora"/>
                <a:sym typeface="Lora"/>
              </a:rPr>
              <a:t>   </a:t>
            </a:r>
            <a:r>
              <a:rPr lang="en" sz="2400" dirty="0" err="1">
                <a:latin typeface="Lora"/>
                <a:ea typeface="Lora"/>
                <a:cs typeface="Lora"/>
                <a:sym typeface="Lora"/>
              </a:rPr>
              <a:t>قاره‌ی</a:t>
            </a:r>
            <a:r>
              <a:rPr lang="en" sz="2400" dirty="0">
                <a:latin typeface="Lora"/>
                <a:ea typeface="Lora"/>
                <a:cs typeface="Lora"/>
                <a:sym typeface="Lora"/>
              </a:rPr>
              <a:t> </a:t>
            </a:r>
            <a:r>
              <a:rPr lang="en" sz="2400" dirty="0" err="1">
                <a:latin typeface="Lora"/>
                <a:ea typeface="Lora"/>
                <a:cs typeface="Lora"/>
                <a:sym typeface="Lora"/>
              </a:rPr>
              <a:t>جهان</a:t>
            </a:r>
            <a:r>
              <a:rPr lang="en" sz="2400" dirty="0">
                <a:latin typeface="Lora"/>
                <a:ea typeface="Lora"/>
                <a:cs typeface="Lora"/>
                <a:sym typeface="Lora"/>
              </a:rPr>
              <a:t> </a:t>
            </a:r>
            <a:r>
              <a:rPr lang="en" sz="2400" dirty="0" err="1">
                <a:latin typeface="Lora"/>
                <a:ea typeface="Lora"/>
                <a:cs typeface="Lora"/>
                <a:sym typeface="Lora"/>
              </a:rPr>
              <a:t>کدام</a:t>
            </a:r>
            <a:r>
              <a:rPr lang="en" sz="2400" dirty="0">
                <a:latin typeface="Lora"/>
                <a:ea typeface="Lora"/>
                <a:cs typeface="Lora"/>
                <a:sym typeface="Lora"/>
              </a:rPr>
              <a:t> </a:t>
            </a:r>
            <a:r>
              <a:rPr lang="en" sz="2400" dirty="0" err="1">
                <a:latin typeface="Lora"/>
                <a:ea typeface="Lora"/>
                <a:cs typeface="Lora"/>
                <a:sym typeface="Lora"/>
              </a:rPr>
              <a:t>است</a:t>
            </a:r>
            <a:r>
              <a:rPr lang="en" sz="2400" dirty="0">
                <a:latin typeface="Lora"/>
                <a:ea typeface="Lora"/>
                <a:cs typeface="Lora"/>
                <a:sym typeface="Lora"/>
              </a:rPr>
              <a:t>؟‌</a:t>
            </a:r>
            <a:endParaRPr sz="2400" dirty="0">
              <a:latin typeface="Lora"/>
              <a:ea typeface="Lora"/>
              <a:cs typeface="Lora"/>
              <a:sym typeface="Lora"/>
            </a:endParaRPr>
          </a:p>
          <a:p>
            <a:pPr marL="0" lvl="0" indent="0" algn="r" rtl="1">
              <a:spcBef>
                <a:spcPts val="0"/>
              </a:spcBef>
              <a:spcAft>
                <a:spcPts val="0"/>
              </a:spcAft>
              <a:buNone/>
            </a:pPr>
            <a:r>
              <a:rPr lang="en" sz="2400" dirty="0">
                <a:latin typeface="Lora"/>
                <a:ea typeface="Lora"/>
                <a:cs typeface="Lora"/>
                <a:sym typeface="Lora"/>
              </a:rPr>
              <a:t>✔ ۱)     </a:t>
            </a:r>
            <a:r>
              <a:rPr lang="en" sz="2400" dirty="0" err="1">
                <a:latin typeface="Lora"/>
                <a:ea typeface="Lora"/>
                <a:cs typeface="Lora"/>
                <a:sym typeface="Lora"/>
              </a:rPr>
              <a:t>آسیا</a:t>
            </a:r>
            <a:r>
              <a:rPr lang="en" sz="2400" dirty="0">
                <a:latin typeface="Lora"/>
                <a:ea typeface="Lora"/>
                <a:cs typeface="Lora"/>
                <a:sym typeface="Lora"/>
              </a:rPr>
              <a:t>          ۲)‌ </a:t>
            </a:r>
            <a:r>
              <a:rPr lang="en" sz="2400" dirty="0" err="1">
                <a:latin typeface="Lora"/>
                <a:ea typeface="Lora"/>
                <a:cs typeface="Lora"/>
                <a:sym typeface="Lora"/>
              </a:rPr>
              <a:t>اروپا</a:t>
            </a:r>
            <a:r>
              <a:rPr lang="en" sz="2400" dirty="0">
                <a:latin typeface="Lora"/>
                <a:ea typeface="Lora"/>
                <a:cs typeface="Lora"/>
                <a:sym typeface="Lora"/>
              </a:rPr>
              <a:t>           ۳) </a:t>
            </a:r>
            <a:r>
              <a:rPr lang="en" sz="2400" dirty="0" err="1">
                <a:latin typeface="Lora"/>
                <a:ea typeface="Lora"/>
                <a:cs typeface="Lora"/>
                <a:sym typeface="Lora"/>
              </a:rPr>
              <a:t>آمریکا</a:t>
            </a:r>
            <a:r>
              <a:rPr lang="en" sz="2400" dirty="0">
                <a:latin typeface="Lora"/>
                <a:ea typeface="Lora"/>
                <a:cs typeface="Lora"/>
                <a:sym typeface="Lora"/>
              </a:rPr>
              <a:t>          ۴) </a:t>
            </a:r>
            <a:r>
              <a:rPr lang="en" sz="2400" dirty="0" err="1">
                <a:latin typeface="Lora"/>
                <a:ea typeface="Lora"/>
                <a:cs typeface="Lora"/>
                <a:sym typeface="Lora"/>
              </a:rPr>
              <a:t>آفریقا</a:t>
            </a:r>
            <a:r>
              <a:rPr lang="en" sz="2400" dirty="0"/>
              <a:t> </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latin typeface="Lato"/>
                <a:ea typeface="Lato"/>
                <a:cs typeface="Lato"/>
                <a:sym typeface="Lato"/>
              </a:rPr>
              <a:t>What is the largest continent in the world? </a:t>
            </a:r>
            <a:endParaRPr sz="2400" dirty="0">
              <a:latin typeface="Lato"/>
              <a:ea typeface="Lato"/>
              <a:cs typeface="Lato"/>
              <a:sym typeface="Lato"/>
            </a:endParaRPr>
          </a:p>
          <a:p>
            <a:pPr marL="0" lvl="0" indent="0" algn="l" rtl="0">
              <a:spcBef>
                <a:spcPts val="0"/>
              </a:spcBef>
              <a:spcAft>
                <a:spcPts val="0"/>
              </a:spcAft>
              <a:buNone/>
            </a:pPr>
            <a:r>
              <a:rPr lang="en" sz="2400" dirty="0">
                <a:latin typeface="Lato"/>
                <a:ea typeface="Lato"/>
                <a:cs typeface="Lato"/>
                <a:sym typeface="Lato"/>
              </a:rPr>
              <a:t>✔  1) Asia      2)  Europe     3) Americas      4) Africa</a:t>
            </a:r>
            <a:endParaRPr sz="2400" dirty="0">
              <a:latin typeface="Lato"/>
              <a:ea typeface="Lato"/>
              <a:cs typeface="Lato"/>
              <a:sym typeface="Lato"/>
            </a:endParaRPr>
          </a:p>
        </p:txBody>
      </p:sp>
    </p:spTree>
    <p:extLst>
      <p:ext uri="{BB962C8B-B14F-4D97-AF65-F5344CB8AC3E}">
        <p14:creationId xmlns:p14="http://schemas.microsoft.com/office/powerpoint/2010/main" val="3639192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457200" indent="-457200">
              <a:buFont typeface="+mj-lt"/>
              <a:buAutoNum type="arabicPeriod"/>
            </a:pPr>
            <a:r>
              <a:rPr lang="en-US" sz="2267" dirty="0"/>
              <a:t>Sentiment Analyses </a:t>
            </a:r>
          </a:p>
          <a:p>
            <a:pPr marL="457200" indent="-457200">
              <a:buFont typeface="+mj-lt"/>
              <a:buAutoNum type="arabicPeriod"/>
            </a:pPr>
            <a:r>
              <a:rPr lang="en-US" sz="2267" dirty="0"/>
              <a:t>Textual Entailment </a:t>
            </a:r>
          </a:p>
          <a:p>
            <a:pPr marL="457200" indent="-457200">
              <a:buFont typeface="+mj-lt"/>
              <a:buAutoNum type="arabicPeriod"/>
            </a:pPr>
            <a:r>
              <a:rPr lang="en-US" sz="2267" dirty="0"/>
              <a:t>Paraphrasing</a:t>
            </a:r>
          </a:p>
          <a:p>
            <a:pPr marL="457200" indent="-457200">
              <a:buFont typeface="+mj-lt"/>
              <a:buAutoNum type="arabicPeriod"/>
            </a:pPr>
            <a:r>
              <a:rPr lang="en-US" sz="2267" dirty="0"/>
              <a:t>Machine Translation </a:t>
            </a:r>
          </a:p>
          <a:p>
            <a:pPr marL="457200" indent="-457200">
              <a:buFont typeface="+mj-lt"/>
              <a:buAutoNum type="arabicPeriod"/>
            </a:pPr>
            <a:endParaRPr lang="en-US" sz="2267" dirty="0"/>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54</a:t>
            </a:fld>
            <a:endParaRPr/>
          </a:p>
        </p:txBody>
      </p:sp>
    </p:spTree>
    <p:extLst>
      <p:ext uri="{BB962C8B-B14F-4D97-AF65-F5344CB8AC3E}">
        <p14:creationId xmlns:p14="http://schemas.microsoft.com/office/powerpoint/2010/main" val="1079814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4" name="Slide Number Placeholder 3">
            <a:extLst>
              <a:ext uri="{FF2B5EF4-FFF2-40B4-BE49-F238E27FC236}">
                <a16:creationId xmlns:a16="http://schemas.microsoft.com/office/drawing/2014/main" id="{19988DE1-C17F-EE47-90F1-304BA825CDED}"/>
              </a:ext>
            </a:extLst>
          </p:cNvPr>
          <p:cNvSpPr>
            <a:spLocks noGrp="1"/>
          </p:cNvSpPr>
          <p:nvPr>
            <p:ph type="sldNum" sz="quarter" idx="12"/>
          </p:nvPr>
        </p:nvSpPr>
        <p:spPr/>
        <p:txBody>
          <a:bodyPr/>
          <a:lstStyle/>
          <a:p>
            <a:pPr>
              <a:defRPr/>
            </a:pPr>
            <a:fld id="{0121240C-47AF-2F4D-83B3-CC3EDF50F794}" type="slidenum">
              <a:rPr lang="en-US" smtClean="0"/>
              <a:pPr>
                <a:defRPr/>
              </a:pPr>
              <a:t>55</a:t>
            </a:fld>
            <a:endParaRPr lang="en-US" dirty="0"/>
          </a:p>
        </p:txBody>
      </p:sp>
      <p:sp>
        <p:nvSpPr>
          <p:cNvPr id="8" name="Rounded Rectangle 7">
            <a:extLst>
              <a:ext uri="{FF2B5EF4-FFF2-40B4-BE49-F238E27FC236}">
                <a16:creationId xmlns:a16="http://schemas.microsoft.com/office/drawing/2014/main" id="{B9750C08-BDB8-3D43-BC41-BCDB41C8D9AD}"/>
              </a:ext>
            </a:extLst>
          </p:cNvPr>
          <p:cNvSpPr/>
          <p:nvPr/>
        </p:nvSpPr>
        <p:spPr>
          <a:xfrm>
            <a:off x="1976777" y="2147823"/>
            <a:ext cx="3938071" cy="28267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قاره آمریکا در چه سالی کشف شد؟ </a:t>
            </a:r>
            <a:endParaRPr lang="en-US" dirty="0"/>
          </a:p>
          <a:p>
            <a:pPr algn="ctr" rtl="1"/>
            <a:br>
              <a:rPr lang="en-US" dirty="0"/>
            </a:br>
            <a:r>
              <a:rPr lang="fa-IR" sz="1400" dirty="0" err="1"/>
              <a:t>یش</a:t>
            </a:r>
            <a:r>
              <a:rPr lang="fa-IR" sz="1400" dirty="0"/>
              <a:t> از ده هزار سال است که </a:t>
            </a:r>
            <a:r>
              <a:rPr lang="fa-IR" sz="1400" dirty="0" err="1"/>
              <a:t>انسان‌ها</a:t>
            </a:r>
            <a:r>
              <a:rPr lang="fa-IR" sz="1400" dirty="0"/>
              <a:t> در </a:t>
            </a:r>
            <a:r>
              <a:rPr lang="fa-IR" sz="1400" dirty="0" err="1"/>
              <a:t>قارهٔ</a:t>
            </a:r>
            <a:r>
              <a:rPr lang="fa-IR" sz="1400" dirty="0"/>
              <a:t> آمریکا زندگی </a:t>
            </a:r>
            <a:r>
              <a:rPr lang="fa-IR" sz="1400" dirty="0" err="1"/>
              <a:t>می‌کنند</a:t>
            </a:r>
            <a:r>
              <a:rPr lang="fa-IR" sz="1400" dirty="0"/>
              <a:t>. قاره آمریکا توسط کریستف کلمب و در سال ۱۴۹۲ کشف شد اما او به اشتباه فکر کرد که آنجا هندوستان است اما </a:t>
            </a:r>
            <a:r>
              <a:rPr lang="fa-IR" sz="1400" dirty="0" err="1"/>
              <a:t>مدت‌ها</a:t>
            </a:r>
            <a:r>
              <a:rPr lang="fa-IR" sz="1400" dirty="0"/>
              <a:t> بعد </a:t>
            </a:r>
            <a:r>
              <a:rPr lang="fa-IR" sz="1400" dirty="0" err="1"/>
              <a:t>آمریگو</a:t>
            </a:r>
            <a:r>
              <a:rPr lang="fa-IR" sz="1400" dirty="0"/>
              <a:t> </a:t>
            </a:r>
            <a:r>
              <a:rPr lang="fa-IR" sz="1400" dirty="0" err="1"/>
              <a:t>وسپوچی</a:t>
            </a:r>
            <a:r>
              <a:rPr lang="fa-IR" sz="1400" dirty="0"/>
              <a:t> اعلام کرد که این قاره جدیدی است. اما تاریخ آمریکا به عنوان یک کشور مستقل به سال ۱۷۸۳ میلادی </a:t>
            </a:r>
            <a:r>
              <a:rPr lang="fa-IR" sz="1400" dirty="0" err="1"/>
              <a:t>بازمی‌گردد</a:t>
            </a:r>
            <a:r>
              <a:rPr lang="fa-IR" sz="1400" dirty="0"/>
              <a:t> که در آن آمریکا بر طبق </a:t>
            </a:r>
            <a:r>
              <a:rPr lang="fa-IR" sz="1400" dirty="0" err="1"/>
              <a:t>معاهدهٔ</a:t>
            </a:r>
            <a:r>
              <a:rPr lang="fa-IR" sz="1400" dirty="0"/>
              <a:t> پاریس به رسمیت شناخته گردید</a:t>
            </a:r>
            <a:endParaRPr lang="en-US" sz="1400" dirty="0"/>
          </a:p>
        </p:txBody>
      </p:sp>
      <p:sp>
        <p:nvSpPr>
          <p:cNvPr id="9" name="Rectangle 8">
            <a:extLst>
              <a:ext uri="{FF2B5EF4-FFF2-40B4-BE49-F238E27FC236}">
                <a16:creationId xmlns:a16="http://schemas.microsoft.com/office/drawing/2014/main" id="{FE90CC8D-9D0A-FE4C-9B2F-2D0DF2502237}"/>
              </a:ext>
            </a:extLst>
          </p:cNvPr>
          <p:cNvSpPr/>
          <p:nvPr/>
        </p:nvSpPr>
        <p:spPr>
          <a:xfrm>
            <a:off x="6490779" y="3059715"/>
            <a:ext cx="1438159"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10" name="Straight Arrow Connector 9">
            <a:extLst>
              <a:ext uri="{FF2B5EF4-FFF2-40B4-BE49-F238E27FC236}">
                <a16:creationId xmlns:a16="http://schemas.microsoft.com/office/drawing/2014/main" id="{0F473E0B-9755-A744-A9B2-687AFBD14D4D}"/>
              </a:ext>
            </a:extLst>
          </p:cNvPr>
          <p:cNvCxnSpPr>
            <a:cxnSpLocks/>
            <a:stCxn id="8" idx="3"/>
            <a:endCxn id="9" idx="1"/>
          </p:cNvCxnSpPr>
          <p:nvPr/>
        </p:nvCxnSpPr>
        <p:spPr>
          <a:xfrm flipV="1">
            <a:off x="5914848" y="3556672"/>
            <a:ext cx="575931" cy="451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5584E1-7EDF-D646-98BC-7081FC2569A5}"/>
              </a:ext>
            </a:extLst>
          </p:cNvPr>
          <p:cNvCxnSpPr>
            <a:cxnSpLocks/>
            <a:stCxn id="9" idx="3"/>
            <a:endCxn id="12" idx="1"/>
          </p:cNvCxnSpPr>
          <p:nvPr/>
        </p:nvCxnSpPr>
        <p:spPr>
          <a:xfrm>
            <a:off x="7928938" y="3556672"/>
            <a:ext cx="515971"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A6DD60D-89B2-FB4A-ABE4-31FFC1AC0B78}"/>
              </a:ext>
            </a:extLst>
          </p:cNvPr>
          <p:cNvSpPr/>
          <p:nvPr/>
        </p:nvSpPr>
        <p:spPr>
          <a:xfrm>
            <a:off x="8444909" y="3207989"/>
            <a:ext cx="1094329" cy="6973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۱۴۹۲</a:t>
            </a:r>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89652" y="6059007"/>
            <a:ext cx="554510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hlinkClick r:id="rId2"/>
              </a:rPr>
              <a:t>https://github.com/persiannlp/parsinlu</a:t>
            </a:r>
            <a:endParaRPr lang="en-US" sz="2000" dirty="0">
              <a:solidFill>
                <a:schemeClr val="accent1"/>
              </a:solidFill>
              <a:latin typeface="Consolas" panose="020B0609020204030204" pitchFamily="49" charset="0"/>
              <a:cs typeface="Consolas" panose="020B0609020204030204" pitchFamily="49" charset="0"/>
            </a:endParaRPr>
          </a:p>
          <a:p>
            <a:r>
              <a:rPr lang="en-US" sz="2000" dirty="0">
                <a:solidFill>
                  <a:schemeClr val="accent1"/>
                </a:solidFill>
                <a:latin typeface="Consolas" panose="020B0609020204030204" pitchFamily="49" charset="0"/>
                <a:cs typeface="Consolas" panose="020B0609020204030204" pitchFamily="49" charset="0"/>
                <a:hlinkClick r:id="rId3"/>
              </a:rPr>
              <a:t>https://huggingface.co/persiannlp</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1275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Experiments: Setup </a:t>
            </a:r>
            <a:endParaRPr/>
          </a:p>
        </p:txBody>
      </p:sp>
      <p:sp>
        <p:nvSpPr>
          <p:cNvPr id="320" name="Google Shape;320;p3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rtlCol="0" anchor="t" anchorCtr="0">
            <a:noAutofit/>
          </a:bodyPr>
          <a:lstStyle/>
          <a:p>
            <a:pPr marL="609585" indent="-457189">
              <a:buChar char="-"/>
            </a:pPr>
            <a:r>
              <a:rPr lang="en"/>
              <a:t>Human performance:</a:t>
            </a:r>
            <a:endParaRPr/>
          </a:p>
          <a:p>
            <a:pPr lvl="1">
              <a:lnSpc>
                <a:spcPct val="100000"/>
              </a:lnSpc>
              <a:buChar char="-"/>
            </a:pPr>
            <a:r>
              <a:rPr lang="en" sz="1467">
                <a:solidFill>
                  <a:srgbClr val="000000"/>
                </a:solidFill>
              </a:rPr>
              <a:t>Evaluate annotations from three human annotatorsagainst the gold labels</a:t>
            </a:r>
            <a:endParaRPr/>
          </a:p>
          <a:p>
            <a:pPr marL="0" indent="0">
              <a:buNone/>
            </a:pPr>
            <a:endParaRPr/>
          </a:p>
          <a:p>
            <a:pPr marL="609585" indent="-457189">
              <a:spcBef>
                <a:spcPts val="2133"/>
              </a:spcBef>
              <a:buChar char="-"/>
            </a:pPr>
            <a:r>
              <a:rPr lang="en"/>
              <a:t>Model performance: </a:t>
            </a:r>
            <a:endParaRPr/>
          </a:p>
          <a:p>
            <a:pPr lvl="1">
              <a:buChar char="-"/>
            </a:pPr>
            <a:r>
              <a:rPr lang="en"/>
              <a:t>Trained a variety of models </a:t>
            </a:r>
            <a:endParaRPr/>
          </a:p>
          <a:p>
            <a:pPr lvl="2">
              <a:buChar char="-"/>
            </a:pPr>
            <a:r>
              <a:rPr lang="en"/>
              <a:t>ParsBERT </a:t>
            </a:r>
            <a:r>
              <a:rPr lang="en" sz="1467">
                <a:solidFill>
                  <a:srgbClr val="9E9E9E"/>
                </a:solidFill>
              </a:rPr>
              <a:t>[Farahani et al. 2020]</a:t>
            </a:r>
            <a:endParaRPr sz="1467">
              <a:solidFill>
                <a:srgbClr val="9E9E9E"/>
              </a:solidFill>
            </a:endParaRPr>
          </a:p>
          <a:p>
            <a:pPr lvl="2">
              <a:buChar char="-"/>
            </a:pPr>
            <a:r>
              <a:rPr lang="en">
                <a:solidFill>
                  <a:schemeClr val="dk1"/>
                </a:solidFill>
              </a:rPr>
              <a:t>wikiBERT </a:t>
            </a:r>
            <a:r>
              <a:rPr lang="en" sz="1467">
                <a:solidFill>
                  <a:srgbClr val="9E9E9E"/>
                </a:solidFill>
              </a:rPr>
              <a:t>[Xue et al. 2021]</a:t>
            </a:r>
            <a:endParaRPr/>
          </a:p>
          <a:p>
            <a:pPr lvl="2">
              <a:buChar char="-"/>
            </a:pPr>
            <a:r>
              <a:rPr lang="en"/>
              <a:t>mBERT </a:t>
            </a:r>
            <a:r>
              <a:rPr lang="en" sz="1467">
                <a:solidFill>
                  <a:srgbClr val="9E9E9E"/>
                </a:solidFill>
              </a:rPr>
              <a:t>[Devlin et al. 2019]</a:t>
            </a:r>
            <a:endParaRPr/>
          </a:p>
          <a:p>
            <a:pPr lvl="2">
              <a:buChar char="-"/>
            </a:pPr>
            <a:r>
              <a:rPr lang="en"/>
              <a:t>mT5 </a:t>
            </a:r>
            <a:r>
              <a:rPr lang="en" sz="1467">
                <a:solidFill>
                  <a:srgbClr val="9E9E9E"/>
                </a:solidFill>
              </a:rPr>
              <a:t>[Xue et al. 2021]</a:t>
            </a:r>
            <a:endParaRPr/>
          </a:p>
        </p:txBody>
      </p:sp>
      <p:pic>
        <p:nvPicPr>
          <p:cNvPr id="321" name="Google Shape;321;p35"/>
          <p:cNvPicPr preferRelativeResize="0"/>
          <p:nvPr/>
        </p:nvPicPr>
        <p:blipFill>
          <a:blip r:embed="rId3">
            <a:alphaModFix/>
          </a:blip>
          <a:stretch>
            <a:fillRect/>
          </a:stretch>
        </p:blipFill>
        <p:spPr>
          <a:xfrm flipH="1">
            <a:off x="9585551" y="1694433"/>
            <a:ext cx="1216251" cy="1216251"/>
          </a:xfrm>
          <a:prstGeom prst="rect">
            <a:avLst/>
          </a:prstGeom>
          <a:noFill/>
          <a:ln>
            <a:noFill/>
          </a:ln>
        </p:spPr>
      </p:pic>
      <p:sp>
        <p:nvSpPr>
          <p:cNvPr id="322" name="Google Shape;322;p35"/>
          <p:cNvSpPr/>
          <p:nvPr/>
        </p:nvSpPr>
        <p:spPr>
          <a:xfrm>
            <a:off x="5297300" y="4574555"/>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23" name="Google Shape;323;p35"/>
          <p:cNvSpPr/>
          <p:nvPr/>
        </p:nvSpPr>
        <p:spPr>
          <a:xfrm>
            <a:off x="5656160" y="3857067"/>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324" name="Google Shape;324;p35"/>
          <p:cNvCxnSpPr>
            <a:stCxn id="323" idx="1"/>
          </p:cNvCxnSpPr>
          <p:nvPr/>
        </p:nvCxnSpPr>
        <p:spPr>
          <a:xfrm>
            <a:off x="5803360" y="4098067"/>
            <a:ext cx="343600" cy="4000"/>
          </a:xfrm>
          <a:prstGeom prst="straightConnector1">
            <a:avLst/>
          </a:prstGeom>
          <a:noFill/>
          <a:ln w="9525" cap="flat" cmpd="sng">
            <a:solidFill>
              <a:srgbClr val="0000FF"/>
            </a:solidFill>
            <a:prstDash val="solid"/>
            <a:round/>
            <a:headEnd type="none" w="med" len="med"/>
            <a:tailEnd type="triangle" w="med" len="med"/>
          </a:ln>
        </p:spPr>
      </p:cxnSp>
      <p:cxnSp>
        <p:nvCxnSpPr>
          <p:cNvPr id="325" name="Google Shape;325;p35"/>
          <p:cNvCxnSpPr/>
          <p:nvPr/>
        </p:nvCxnSpPr>
        <p:spPr>
          <a:xfrm>
            <a:off x="5444493" y="4813567"/>
            <a:ext cx="343600" cy="4000"/>
          </a:xfrm>
          <a:prstGeom prst="straightConnector1">
            <a:avLst/>
          </a:prstGeom>
          <a:noFill/>
          <a:ln w="9525" cap="flat" cmpd="sng">
            <a:solidFill>
              <a:srgbClr val="0000FF"/>
            </a:solidFill>
            <a:prstDash val="solid"/>
            <a:round/>
            <a:headEnd type="none" w="med" len="med"/>
            <a:tailEnd type="triangle" w="med" len="med"/>
          </a:ln>
        </p:spPr>
      </p:cxnSp>
      <p:sp>
        <p:nvSpPr>
          <p:cNvPr id="326" name="Google Shape;326;p35"/>
          <p:cNvSpPr txBox="1"/>
          <p:nvPr/>
        </p:nvSpPr>
        <p:spPr>
          <a:xfrm>
            <a:off x="6165833" y="3835401"/>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Persian LM</a:t>
            </a:r>
            <a:endParaRPr i="1"/>
          </a:p>
        </p:txBody>
      </p:sp>
      <p:sp>
        <p:nvSpPr>
          <p:cNvPr id="327" name="Google Shape;327;p35"/>
          <p:cNvSpPr txBox="1"/>
          <p:nvPr/>
        </p:nvSpPr>
        <p:spPr>
          <a:xfrm>
            <a:off x="5759433" y="4548767"/>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Multilingual LM</a:t>
            </a:r>
            <a:endParaRPr i="1"/>
          </a:p>
        </p:txBody>
      </p:sp>
      <p:pic>
        <p:nvPicPr>
          <p:cNvPr id="328" name="Google Shape;328;p35"/>
          <p:cNvPicPr preferRelativeResize="0"/>
          <p:nvPr/>
        </p:nvPicPr>
        <p:blipFill>
          <a:blip r:embed="rId4">
            <a:alphaModFix/>
          </a:blip>
          <a:stretch>
            <a:fillRect/>
          </a:stretch>
        </p:blipFill>
        <p:spPr>
          <a:xfrm>
            <a:off x="9585567" y="3653101"/>
            <a:ext cx="1549700" cy="1549700"/>
          </a:xfrm>
          <a:prstGeom prst="rect">
            <a:avLst/>
          </a:prstGeom>
          <a:noFill/>
          <a:ln>
            <a:noFill/>
          </a:ln>
        </p:spPr>
      </p:pic>
      <p:sp>
        <p:nvSpPr>
          <p:cNvPr id="329" name="Google Shape;329;p3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dirty="0"/>
              <a:t>Experimental Findings (1)</a:t>
            </a:r>
          </a:p>
        </p:txBody>
      </p:sp>
      <p:sp>
        <p:nvSpPr>
          <p:cNvPr id="335" name="Google Shape;335;p36"/>
          <p:cNvSpPr txBox="1">
            <a:spLocks noGrp="1"/>
          </p:cNvSpPr>
          <p:nvPr>
            <p:ph type="body" idx="1"/>
          </p:nvPr>
        </p:nvSpPr>
        <p:spPr>
          <a:xfrm>
            <a:off x="822000" y="1273684"/>
            <a:ext cx="11012800" cy="727200"/>
          </a:xfrm>
          <a:prstGeom prst="rect">
            <a:avLst/>
          </a:prstGeom>
        </p:spPr>
        <p:txBody>
          <a:bodyPr spcFirstLastPara="1" vert="horz" wrap="square" lIns="121900" tIns="121900" rIns="121900" bIns="121900" rtlCol="0" anchor="t" anchorCtr="0">
            <a:noAutofit/>
          </a:bodyPr>
          <a:lstStyle/>
          <a:p>
            <a:pPr marL="609585" indent="-448722">
              <a:buSzPts val="1700"/>
              <a:buChar char="-"/>
            </a:pPr>
            <a:r>
              <a:rPr lang="en" sz="1733" b="1">
                <a:solidFill>
                  <a:schemeClr val="dk1"/>
                </a:solidFill>
              </a:rPr>
              <a:t>Finding 1: </a:t>
            </a:r>
            <a:r>
              <a:rPr lang="en" sz="1733">
                <a:solidFill>
                  <a:schemeClr val="dk1"/>
                </a:solidFill>
              </a:rPr>
              <a:t>The proposed dataset(s) is decent quality. </a:t>
            </a:r>
            <a:endParaRPr sz="2267"/>
          </a:p>
        </p:txBody>
      </p:sp>
      <p:cxnSp>
        <p:nvCxnSpPr>
          <p:cNvPr id="336" name="Google Shape;336;p36"/>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36"/>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38" name="Google Shape;338;p36"/>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39" name="Google Shape;339;p36"/>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40" name="Google Shape;340;p36"/>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grpSp>
        <p:nvGrpSpPr>
          <p:cNvPr id="341" name="Google Shape;341;p36"/>
          <p:cNvGrpSpPr/>
          <p:nvPr/>
        </p:nvGrpSpPr>
        <p:grpSpPr>
          <a:xfrm>
            <a:off x="1504533" y="6217134"/>
            <a:ext cx="4022800" cy="639500"/>
            <a:chOff x="1128400" y="4434250"/>
            <a:chExt cx="3017100" cy="479625"/>
          </a:xfrm>
        </p:grpSpPr>
        <p:sp>
          <p:nvSpPr>
            <p:cNvPr id="342" name="Google Shape;342;p36"/>
            <p:cNvSpPr txBox="1"/>
            <p:nvPr/>
          </p:nvSpPr>
          <p:spPr>
            <a:xfrm>
              <a:off x="1549201" y="4630075"/>
              <a:ext cx="20886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43" name="Google Shape;343;p36"/>
            <p:cNvSpPr/>
            <p:nvPr/>
          </p:nvSpPr>
          <p:spPr>
            <a:xfrm rot="5400000">
              <a:off x="2551900" y="3010750"/>
              <a:ext cx="170100" cy="30171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grpSp>
      <p:grpSp>
        <p:nvGrpSpPr>
          <p:cNvPr id="344" name="Google Shape;344;p36"/>
          <p:cNvGrpSpPr/>
          <p:nvPr/>
        </p:nvGrpSpPr>
        <p:grpSpPr>
          <a:xfrm>
            <a:off x="1307288" y="3763963"/>
            <a:ext cx="4521275" cy="2349678"/>
            <a:chOff x="980466" y="2594373"/>
            <a:chExt cx="3390956" cy="1762259"/>
          </a:xfrm>
        </p:grpSpPr>
        <p:sp>
          <p:nvSpPr>
            <p:cNvPr id="345" name="Google Shape;345;p36"/>
            <p:cNvSpPr/>
            <p:nvPr/>
          </p:nvSpPr>
          <p:spPr>
            <a:xfrm>
              <a:off x="1360500" y="3384300"/>
              <a:ext cx="258300" cy="465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6" name="Google Shape;346;p36"/>
            <p:cNvSpPr txBox="1"/>
            <p:nvPr/>
          </p:nvSpPr>
          <p:spPr>
            <a:xfrm>
              <a:off x="1278559" y="31679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47" name="Google Shape;347;p36"/>
            <p:cNvSpPr txBox="1"/>
            <p:nvPr/>
          </p:nvSpPr>
          <p:spPr>
            <a:xfrm>
              <a:off x="98046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48" name="Google Shape;348;p36"/>
            <p:cNvSpPr/>
            <p:nvPr/>
          </p:nvSpPr>
          <p:spPr>
            <a:xfrm>
              <a:off x="2017597" y="3303950"/>
              <a:ext cx="258300" cy="5454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9" name="Google Shape;349;p36"/>
            <p:cNvSpPr txBox="1"/>
            <p:nvPr/>
          </p:nvSpPr>
          <p:spPr>
            <a:xfrm>
              <a:off x="1947138" y="30917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50" name="Google Shape;350;p36"/>
            <p:cNvSpPr/>
            <p:nvPr/>
          </p:nvSpPr>
          <p:spPr>
            <a:xfrm>
              <a:off x="2680425" y="3194875"/>
              <a:ext cx="258300" cy="654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1" name="Google Shape;351;p36"/>
            <p:cNvSpPr txBox="1"/>
            <p:nvPr/>
          </p:nvSpPr>
          <p:spPr>
            <a:xfrm>
              <a:off x="2604235" y="29868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52" name="Google Shape;352;p36"/>
            <p:cNvSpPr txBox="1"/>
            <p:nvPr/>
          </p:nvSpPr>
          <p:spPr>
            <a:xfrm>
              <a:off x="3105071"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53" name="Google Shape;353;p36"/>
            <p:cNvSpPr/>
            <p:nvPr/>
          </p:nvSpPr>
          <p:spPr>
            <a:xfrm>
              <a:off x="3267075" y="3134325"/>
              <a:ext cx="258300" cy="715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4" name="Google Shape;354;p36"/>
            <p:cNvSpPr txBox="1"/>
            <p:nvPr/>
          </p:nvSpPr>
          <p:spPr>
            <a:xfrm>
              <a:off x="3190873" y="29106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55" name="Google Shape;355;p36"/>
            <p:cNvSpPr/>
            <p:nvPr/>
          </p:nvSpPr>
          <p:spPr>
            <a:xfrm>
              <a:off x="3885200" y="2801975"/>
              <a:ext cx="258300" cy="10479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6" name="Google Shape;356;p36"/>
            <p:cNvSpPr txBox="1"/>
            <p:nvPr/>
          </p:nvSpPr>
          <p:spPr>
            <a:xfrm>
              <a:off x="3797522" y="2594373"/>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57" name="Google Shape;357;p36"/>
            <p:cNvSpPr txBox="1"/>
            <p:nvPr/>
          </p:nvSpPr>
          <p:spPr>
            <a:xfrm>
              <a:off x="3720595"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58" name="Google Shape;358;p36"/>
            <p:cNvSpPr txBox="1"/>
            <p:nvPr/>
          </p:nvSpPr>
          <p:spPr>
            <a:xfrm>
              <a:off x="1682757"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59" name="Google Shape;359;p36"/>
            <p:cNvSpPr txBox="1"/>
            <p:nvPr/>
          </p:nvSpPr>
          <p:spPr>
            <a:xfrm>
              <a:off x="234353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grpSp>
      <p:sp>
        <p:nvSpPr>
          <p:cNvPr id="360" name="Google Shape;360;p3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fade">
                                      <p:cBhvr>
                                        <p:cTn id="10"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(2)</a:t>
            </a:r>
            <a:endParaRPr/>
          </a:p>
        </p:txBody>
      </p:sp>
      <p:sp>
        <p:nvSpPr>
          <p:cNvPr id="366" name="Google Shape;366;p37"/>
          <p:cNvSpPr txBox="1">
            <a:spLocks noGrp="1"/>
          </p:cNvSpPr>
          <p:nvPr>
            <p:ph type="body" idx="1"/>
          </p:nvPr>
        </p:nvSpPr>
        <p:spPr>
          <a:xfrm>
            <a:off x="822000" y="1252617"/>
            <a:ext cx="11012800" cy="727200"/>
          </a:xfrm>
          <a:prstGeom prst="rect">
            <a:avLst/>
          </a:prstGeom>
        </p:spPr>
        <p:txBody>
          <a:bodyPr spcFirstLastPara="1" vert="horz" wrap="square" lIns="121900" tIns="121900" rIns="121900" bIns="121900" rtlCol="0" anchor="t" anchorCtr="0">
            <a:noAutofit/>
          </a:bodyPr>
          <a:lstStyle/>
          <a:p>
            <a:pPr marL="609585" indent="-457189">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SzPts val="1700"/>
              <a:buChar char="-"/>
            </a:pPr>
            <a:r>
              <a:rPr lang="en" sz="1733" b="1">
                <a:solidFill>
                  <a:schemeClr val="dk1"/>
                </a:solidFill>
              </a:rPr>
              <a:t>Finding 2: </a:t>
            </a:r>
            <a:r>
              <a:rPr lang="en" sz="1733">
                <a:solidFill>
                  <a:schemeClr val="dk1"/>
                </a:solidFill>
              </a:rPr>
              <a:t>English models successfully transfer to Persian.</a:t>
            </a:r>
            <a:endParaRPr sz="2267"/>
          </a:p>
        </p:txBody>
      </p:sp>
      <p:cxnSp>
        <p:nvCxnSpPr>
          <p:cNvPr id="367" name="Google Shape;367;p37"/>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37"/>
          <p:cNvSpPr/>
          <p:nvPr/>
        </p:nvSpPr>
        <p:spPr>
          <a:xfrm>
            <a:off x="1814000" y="48172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69" name="Google Shape;369;p37"/>
          <p:cNvSpPr txBox="1"/>
          <p:nvPr/>
        </p:nvSpPr>
        <p:spPr>
          <a:xfrm>
            <a:off x="1704745" y="45287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70" name="Google Shape;370;p37"/>
          <p:cNvSpPr txBox="1"/>
          <p:nvPr/>
        </p:nvSpPr>
        <p:spPr>
          <a:xfrm>
            <a:off x="1307288"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71" name="Google Shape;371;p37"/>
          <p:cNvSpPr/>
          <p:nvPr/>
        </p:nvSpPr>
        <p:spPr>
          <a:xfrm>
            <a:off x="2690129" y="47100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2" name="Google Shape;372;p37"/>
          <p:cNvSpPr txBox="1"/>
          <p:nvPr/>
        </p:nvSpPr>
        <p:spPr>
          <a:xfrm>
            <a:off x="2596184"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73" name="Google Shape;373;p37"/>
          <p:cNvSpPr/>
          <p:nvPr/>
        </p:nvSpPr>
        <p:spPr>
          <a:xfrm>
            <a:off x="3573900" y="45646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4" name="Google Shape;374;p37"/>
          <p:cNvSpPr txBox="1"/>
          <p:nvPr/>
        </p:nvSpPr>
        <p:spPr>
          <a:xfrm>
            <a:off x="3472313" y="42872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75" name="Google Shape;375;p37"/>
          <p:cNvSpPr txBox="1"/>
          <p:nvPr/>
        </p:nvSpPr>
        <p:spPr>
          <a:xfrm>
            <a:off x="4140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76" name="Google Shape;376;p37"/>
          <p:cNvSpPr/>
          <p:nvPr/>
        </p:nvSpPr>
        <p:spPr>
          <a:xfrm>
            <a:off x="4356100" y="44839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7" name="Google Shape;377;p37"/>
          <p:cNvSpPr txBox="1"/>
          <p:nvPr/>
        </p:nvSpPr>
        <p:spPr>
          <a:xfrm>
            <a:off x="4254497"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78" name="Google Shape;378;p37"/>
          <p:cNvSpPr/>
          <p:nvPr/>
        </p:nvSpPr>
        <p:spPr>
          <a:xfrm>
            <a:off x="5180267" y="40407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9" name="Google Shape;379;p37"/>
          <p:cNvSpPr txBox="1"/>
          <p:nvPr/>
        </p:nvSpPr>
        <p:spPr>
          <a:xfrm>
            <a:off x="506336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80" name="Google Shape;380;p37"/>
          <p:cNvSpPr txBox="1"/>
          <p:nvPr/>
        </p:nvSpPr>
        <p:spPr>
          <a:xfrm>
            <a:off x="4960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381" name="Google Shape;381;p37"/>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82" name="Google Shape;382;p37"/>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83" name="Google Shape;383;p37"/>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84" name="Google Shape;384;p37"/>
          <p:cNvSpPr txBox="1"/>
          <p:nvPr/>
        </p:nvSpPr>
        <p:spPr>
          <a:xfrm>
            <a:off x="2065601" y="64782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85" name="Google Shape;385;p37"/>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386" name="Google Shape;386;p37"/>
          <p:cNvSpPr/>
          <p:nvPr/>
        </p:nvSpPr>
        <p:spPr>
          <a:xfrm rot="5400000">
            <a:off x="3402533" y="43191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7" name="Google Shape;387;p37"/>
          <p:cNvSpPr txBox="1"/>
          <p:nvPr/>
        </p:nvSpPr>
        <p:spPr>
          <a:xfrm>
            <a:off x="5915027" y="64782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388" name="Google Shape;388;p37"/>
          <p:cNvSpPr/>
          <p:nvPr/>
        </p:nvSpPr>
        <p:spPr>
          <a:xfrm rot="5400000">
            <a:off x="6846400" y="53174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9" name="Google Shape;389;p37"/>
          <p:cNvSpPr/>
          <p:nvPr/>
        </p:nvSpPr>
        <p:spPr>
          <a:xfrm>
            <a:off x="6433600" y="41034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0" name="Google Shape;390;p37"/>
          <p:cNvSpPr txBox="1"/>
          <p:nvPr/>
        </p:nvSpPr>
        <p:spPr>
          <a:xfrm>
            <a:off x="6331991" y="38353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391" name="Google Shape;391;p37"/>
          <p:cNvSpPr/>
          <p:nvPr/>
        </p:nvSpPr>
        <p:spPr>
          <a:xfrm>
            <a:off x="7144800" y="40408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2" name="Google Shape;392;p37"/>
          <p:cNvSpPr txBox="1"/>
          <p:nvPr/>
        </p:nvSpPr>
        <p:spPr>
          <a:xfrm>
            <a:off x="702788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393" name="Google Shape;393;p37"/>
          <p:cNvSpPr txBox="1"/>
          <p:nvPr/>
        </p:nvSpPr>
        <p:spPr>
          <a:xfrm>
            <a:off x="2243676"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4" name="Google Shape;394;p37"/>
          <p:cNvSpPr txBox="1"/>
          <p:nvPr/>
        </p:nvSpPr>
        <p:spPr>
          <a:xfrm>
            <a:off x="3124715"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5" name="Google Shape;395;p37"/>
          <p:cNvSpPr txBox="1"/>
          <p:nvPr/>
        </p:nvSpPr>
        <p:spPr>
          <a:xfrm>
            <a:off x="6172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96" name="Google Shape;396;p37"/>
          <p:cNvSpPr txBox="1"/>
          <p:nvPr/>
        </p:nvSpPr>
        <p:spPr>
          <a:xfrm>
            <a:off x="6992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97" name="Google Shape;397;p3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(3)</a:t>
            </a:r>
            <a:endParaRPr/>
          </a:p>
        </p:txBody>
      </p:sp>
      <p:sp>
        <p:nvSpPr>
          <p:cNvPr id="403" name="Google Shape;403;p38"/>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0" indent="0">
              <a:spcBef>
                <a:spcPts val="2133"/>
              </a:spcBef>
              <a:spcAft>
                <a:spcPts val="2133"/>
              </a:spcAft>
              <a:buNone/>
            </a:pPr>
            <a:endParaRPr/>
          </a:p>
        </p:txBody>
      </p:sp>
      <p:cxnSp>
        <p:nvCxnSpPr>
          <p:cNvPr id="404" name="Google Shape;404;p38"/>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38"/>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6" name="Google Shape;406;p38"/>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07" name="Google Shape;407;p38"/>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08" name="Google Shape;408;p38"/>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9" name="Google Shape;409;p38"/>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10" name="Google Shape;410;p38"/>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1" name="Google Shape;411;p38"/>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12" name="Google Shape;412;p38"/>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13" name="Google Shape;413;p38"/>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4" name="Google Shape;414;p38"/>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15" name="Google Shape;415;p38"/>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6" name="Google Shape;416;p38"/>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17" name="Google Shape;417;p38"/>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18" name="Google Shape;418;p38"/>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19" name="Google Shape;419;p38"/>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20" name="Google Shape;420;p38"/>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21" name="Google Shape;421;p38"/>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22" name="Google Shape;422;p38"/>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23" name="Google Shape;423;p38"/>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4" name="Google Shape;424;p38"/>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25" name="Google Shape;425;p38"/>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26" name="Google Shape;426;p38"/>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7" name="Google Shape;427;p38"/>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8" name="Google Shape;428;p38"/>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9" name="Google Shape;429;p38"/>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30" name="Google Shape;430;p38"/>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1" name="Google Shape;431;p38"/>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32" name="Google Shape;432;p38"/>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3" name="Google Shape;433;p38"/>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34" name="Google Shape;434;p38"/>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5" name="Google Shape;435;p38"/>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36" name="Google Shape;436;p38"/>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7" name="Google Shape;437;p38"/>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8" name="Google Shape;438;p38"/>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39" name="Google Shape;439;p38"/>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0" name="Google Shape;440;p38"/>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41" name="Google Shape;441;p38"/>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2" name="Google Shape;442;p3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Contextual Language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p:txBody>
          <a:bodyPr/>
          <a:lstStyle/>
          <a:p>
            <a:r>
              <a:rPr lang="en-US" dirty="0"/>
              <a:t>Unsupervised pre-training for building models of languages.</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6</a:t>
            </a:fld>
            <a:endParaRPr lang="en-US" dirty="0"/>
          </a:p>
        </p:txBody>
      </p:sp>
      <p:sp>
        <p:nvSpPr>
          <p:cNvPr id="5" name="Rounded Rectangle 4">
            <a:extLst>
              <a:ext uri="{FF2B5EF4-FFF2-40B4-BE49-F238E27FC236}">
                <a16:creationId xmlns:a16="http://schemas.microsoft.com/office/drawing/2014/main" id="{D2755760-364B-7944-9DB2-CBAB5CFE4D17}"/>
              </a:ext>
            </a:extLst>
          </p:cNvPr>
          <p:cNvSpPr/>
          <p:nvPr/>
        </p:nvSpPr>
        <p:spPr>
          <a:xfrm>
            <a:off x="1033670" y="2994993"/>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fa-IR" dirty="0"/>
              <a:t>گربه سیاه همسایه موجب </a:t>
            </a:r>
            <a:r>
              <a:rPr lang="en-US" dirty="0"/>
              <a:t>[MASK]</a:t>
            </a:r>
          </a:p>
        </p:txBody>
      </p:sp>
      <p:sp>
        <p:nvSpPr>
          <p:cNvPr id="6" name="Rectangle 5">
            <a:extLst>
              <a:ext uri="{FF2B5EF4-FFF2-40B4-BE49-F238E27FC236}">
                <a16:creationId xmlns:a16="http://schemas.microsoft.com/office/drawing/2014/main" id="{4E0A7846-CF8D-294D-BF87-87915EF1B08B}"/>
              </a:ext>
            </a:extLst>
          </p:cNvPr>
          <p:cNvSpPr/>
          <p:nvPr/>
        </p:nvSpPr>
        <p:spPr>
          <a:xfrm>
            <a:off x="5178369" y="3240157"/>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9" name="Straight Arrow Connector 8">
            <a:extLst>
              <a:ext uri="{FF2B5EF4-FFF2-40B4-BE49-F238E27FC236}">
                <a16:creationId xmlns:a16="http://schemas.microsoft.com/office/drawing/2014/main" id="{DC5311A3-6D78-9449-AAD1-BA1E2C938FDC}"/>
              </a:ext>
            </a:extLst>
          </p:cNvPr>
          <p:cNvCxnSpPr>
            <a:stCxn id="5" idx="3"/>
            <a:endCxn id="6" idx="1"/>
          </p:cNvCxnSpPr>
          <p:nvPr/>
        </p:nvCxnSpPr>
        <p:spPr>
          <a:xfrm flipV="1">
            <a:off x="4161183" y="373711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01305B-7907-284A-B76D-27D0086FC1EB}"/>
              </a:ext>
            </a:extLst>
          </p:cNvPr>
          <p:cNvCxnSpPr/>
          <p:nvPr/>
        </p:nvCxnSpPr>
        <p:spPr>
          <a:xfrm flipV="1">
            <a:off x="6851914" y="375036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E8BFA3D6-0621-8A4C-843A-9C9F66EB20A2}"/>
              </a:ext>
            </a:extLst>
          </p:cNvPr>
          <p:cNvSpPr/>
          <p:nvPr/>
        </p:nvSpPr>
        <p:spPr>
          <a:xfrm>
            <a:off x="7869100" y="3020635"/>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en-US" dirty="0"/>
              <a:t>0.4</a:t>
            </a:r>
            <a:r>
              <a:rPr lang="fa-IR" dirty="0"/>
              <a:t> </a:t>
            </a:r>
            <a:r>
              <a:rPr lang="fa-IR" dirty="0">
                <a:sym typeface="Wingdings" pitchFamily="2" charset="2"/>
              </a:rPr>
              <a:t> </a:t>
            </a:r>
            <a:r>
              <a:rPr lang="fa-IR" dirty="0"/>
              <a:t>خسارت</a:t>
            </a:r>
          </a:p>
          <a:p>
            <a:pPr algn="ctr" rtl="1" eaLnBrk="0" fontAlgn="base" hangingPunct="0">
              <a:spcBef>
                <a:spcPct val="0"/>
              </a:spcBef>
              <a:spcAft>
                <a:spcPct val="0"/>
              </a:spcAft>
            </a:pPr>
            <a:r>
              <a:rPr lang="en-US" dirty="0"/>
              <a:t> </a:t>
            </a:r>
            <a:r>
              <a:rPr lang="en-US" dirty="0">
                <a:sym typeface="Wingdings" pitchFamily="2" charset="2"/>
              </a:rPr>
              <a:t>0.2 </a:t>
            </a:r>
            <a:r>
              <a:rPr lang="fa-IR" dirty="0"/>
              <a:t>وحشت </a:t>
            </a:r>
          </a:p>
          <a:p>
            <a:pPr algn="ctr" rtl="1" eaLnBrk="0" fontAlgn="base" hangingPunct="0">
              <a:spcBef>
                <a:spcPct val="0"/>
              </a:spcBef>
              <a:spcAft>
                <a:spcPct val="0"/>
              </a:spcAft>
            </a:pPr>
            <a:r>
              <a:rPr lang="fa-IR" dirty="0"/>
              <a:t>....</a:t>
            </a:r>
            <a:endParaRPr lang="en-US" dirty="0"/>
          </a:p>
        </p:txBody>
      </p:sp>
      <p:sp>
        <p:nvSpPr>
          <p:cNvPr id="7" name="Rectangle 6">
            <a:extLst>
              <a:ext uri="{FF2B5EF4-FFF2-40B4-BE49-F238E27FC236}">
                <a16:creationId xmlns:a16="http://schemas.microsoft.com/office/drawing/2014/main" id="{E73F3EE4-DE7E-20E1-19A3-DB8675CB44C9}"/>
              </a:ext>
            </a:extLst>
          </p:cNvPr>
          <p:cNvSpPr/>
          <p:nvPr/>
        </p:nvSpPr>
        <p:spPr>
          <a:xfrm>
            <a:off x="1033670" y="2313370"/>
            <a:ext cx="6486851" cy="369332"/>
          </a:xfrm>
          <a:prstGeom prst="rect">
            <a:avLst/>
          </a:prstGeom>
        </p:spPr>
        <p:txBody>
          <a:bodyPr wrap="square">
            <a:spAutoFit/>
          </a:bodyPr>
          <a:lstStyle/>
          <a:p>
            <a:pPr marL="11113"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3711109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(4)</a:t>
            </a:r>
            <a:endParaRPr/>
          </a:p>
        </p:txBody>
      </p:sp>
      <p:cxnSp>
        <p:nvCxnSpPr>
          <p:cNvPr id="448" name="Google Shape;448;p39"/>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49" name="Google Shape;449;p39"/>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0" name="Google Shape;450;p39"/>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51" name="Google Shape;451;p39"/>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52" name="Google Shape;452;p39"/>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3" name="Google Shape;453;p39"/>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54" name="Google Shape;454;p39"/>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5" name="Google Shape;455;p39"/>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56" name="Google Shape;456;p39"/>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57" name="Google Shape;457;p39"/>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8" name="Google Shape;458;p39"/>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59" name="Google Shape;459;p39"/>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0" name="Google Shape;460;p39"/>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61" name="Google Shape;461;p39"/>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62" name="Google Shape;462;p39"/>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63" name="Google Shape;463;p39"/>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64" name="Google Shape;464;p39"/>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65" name="Google Shape;465;p39"/>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66" name="Google Shape;466;p39"/>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67" name="Google Shape;467;p39"/>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8" name="Google Shape;468;p39"/>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69" name="Google Shape;469;p39"/>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70" name="Google Shape;470;p39"/>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1" name="Google Shape;471;p39"/>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2" name="Google Shape;472;p39"/>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3" name="Google Shape;473;p39"/>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74" name="Google Shape;474;p39"/>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5" name="Google Shape;475;p39"/>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76" name="Google Shape;476;p39"/>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7" name="Google Shape;477;p39"/>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78" name="Google Shape;478;p39"/>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9" name="Google Shape;479;p39"/>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80" name="Google Shape;480;p39"/>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1" name="Google Shape;481;p39"/>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2" name="Google Shape;482;p39"/>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3" name="Google Shape;483;p39"/>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4" name="Google Shape;484;p39"/>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5" name="Google Shape;485;p39"/>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6" name="Google Shape;486;p3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60</a:t>
            </a:fld>
            <a:endParaRPr/>
          </a:p>
        </p:txBody>
      </p:sp>
      <p:sp>
        <p:nvSpPr>
          <p:cNvPr id="487" name="Google Shape;487;p39"/>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609585" indent="-457189">
              <a:buChar char="-"/>
            </a:pPr>
            <a:r>
              <a:rPr lang="en" sz="1733" b="1">
                <a:solidFill>
                  <a:schemeClr val="dk1"/>
                </a:solidFill>
              </a:rPr>
              <a:t>Finding 3: </a:t>
            </a:r>
            <a:r>
              <a:rPr lang="en" sz="1733">
                <a:solidFill>
                  <a:schemeClr val="dk1"/>
                </a:solidFill>
              </a:rPr>
              <a:t>ParsiNLU has room for progress.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Multi-lingual LMs</a:t>
            </a:r>
            <a:r>
              <a:rPr lang="en-US" b="0" dirty="0"/>
              <a:t> have been successful in transfer across languages.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7778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472-714F-3521-2E25-4A94B3A101EC}"/>
              </a:ext>
            </a:extLst>
          </p:cNvPr>
          <p:cNvSpPr>
            <a:spLocks noGrp="1"/>
          </p:cNvSpPr>
          <p:nvPr>
            <p:ph type="title"/>
          </p:nvPr>
        </p:nvSpPr>
        <p:spPr/>
        <p:txBody>
          <a:bodyPr/>
          <a:lstStyle/>
          <a:p>
            <a:r>
              <a:rPr lang="en-US" dirty="0"/>
              <a:t>Image-Text Models </a:t>
            </a:r>
          </a:p>
        </p:txBody>
      </p:sp>
      <p:sp>
        <p:nvSpPr>
          <p:cNvPr id="3" name="Content Placeholder 2">
            <a:extLst>
              <a:ext uri="{FF2B5EF4-FFF2-40B4-BE49-F238E27FC236}">
                <a16:creationId xmlns:a16="http://schemas.microsoft.com/office/drawing/2014/main" id="{A2BE1471-FFAC-CC1A-BE53-82B149E8581B}"/>
              </a:ext>
            </a:extLst>
          </p:cNvPr>
          <p:cNvSpPr>
            <a:spLocks noGrp="1"/>
          </p:cNvSpPr>
          <p:nvPr>
            <p:ph idx="1"/>
          </p:nvPr>
        </p:nvSpPr>
        <p:spPr/>
        <p:txBody>
          <a:bodyPr/>
          <a:lstStyle/>
          <a:p>
            <a:endParaRPr lang="en-US"/>
          </a:p>
        </p:txBody>
      </p:sp>
      <p:sp>
        <p:nvSpPr>
          <p:cNvPr id="4" name="Google Shape;230;p39">
            <a:extLst>
              <a:ext uri="{FF2B5EF4-FFF2-40B4-BE49-F238E27FC236}">
                <a16:creationId xmlns:a16="http://schemas.microsoft.com/office/drawing/2014/main" id="{19DA3228-D300-8BFF-F486-D8AAE64F7445}"/>
              </a:ext>
            </a:extLst>
          </p:cNvPr>
          <p:cNvSpPr txBox="1"/>
          <p:nvPr/>
        </p:nvSpPr>
        <p:spPr>
          <a:xfrm>
            <a:off x="0" y="64260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https://openai.com/dall-e-2/</a:t>
            </a:r>
            <a:endParaRPr/>
          </a:p>
        </p:txBody>
      </p:sp>
      <p:pic>
        <p:nvPicPr>
          <p:cNvPr id="5" name="Google Shape;231;p39">
            <a:extLst>
              <a:ext uri="{FF2B5EF4-FFF2-40B4-BE49-F238E27FC236}">
                <a16:creationId xmlns:a16="http://schemas.microsoft.com/office/drawing/2014/main" id="{3D9DEBE0-B62F-6E44-1FA6-A6E32AB1B8A5}"/>
              </a:ext>
            </a:extLst>
          </p:cNvPr>
          <p:cNvPicPr preferRelativeResize="0"/>
          <p:nvPr/>
        </p:nvPicPr>
        <p:blipFill>
          <a:blip r:embed="rId2">
            <a:alphaModFix/>
          </a:blip>
          <a:stretch>
            <a:fillRect/>
          </a:stretch>
        </p:blipFill>
        <p:spPr>
          <a:xfrm>
            <a:off x="34567" y="1341867"/>
            <a:ext cx="5147935" cy="5147935"/>
          </a:xfrm>
          <a:prstGeom prst="rect">
            <a:avLst/>
          </a:prstGeom>
          <a:noFill/>
          <a:ln>
            <a:noFill/>
          </a:ln>
        </p:spPr>
      </p:pic>
      <p:sp>
        <p:nvSpPr>
          <p:cNvPr id="6" name="Google Shape;232;p39">
            <a:extLst>
              <a:ext uri="{FF2B5EF4-FFF2-40B4-BE49-F238E27FC236}">
                <a16:creationId xmlns:a16="http://schemas.microsoft.com/office/drawing/2014/main" id="{9F0E7B0A-91DC-ED69-D29F-D0BEE84530BD}"/>
              </a:ext>
            </a:extLst>
          </p:cNvPr>
          <p:cNvSpPr txBox="1"/>
          <p:nvPr/>
        </p:nvSpPr>
        <p:spPr>
          <a:xfrm>
            <a:off x="5372500" y="1374100"/>
            <a:ext cx="4000000" cy="132320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an invisible man, wearing glasses and sitting at a desk in front of a computer"</a:t>
            </a:r>
            <a:endParaRPr/>
          </a:p>
        </p:txBody>
      </p:sp>
      <p:sp>
        <p:nvSpPr>
          <p:cNvPr id="7" name="Google Shape;233;p39">
            <a:extLst>
              <a:ext uri="{FF2B5EF4-FFF2-40B4-BE49-F238E27FC236}">
                <a16:creationId xmlns:a16="http://schemas.microsoft.com/office/drawing/2014/main" id="{369FDD5D-532F-ABDC-2244-5763B6B0CE2D}"/>
              </a:ext>
            </a:extLst>
          </p:cNvPr>
          <p:cNvSpPr txBox="1"/>
          <p:nvPr/>
        </p:nvSpPr>
        <p:spPr>
          <a:xfrm>
            <a:off x="8192000" y="63244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https://imagen.research.google/</a:t>
            </a:r>
            <a:endParaRPr/>
          </a:p>
        </p:txBody>
      </p:sp>
      <p:pic>
        <p:nvPicPr>
          <p:cNvPr id="8" name="Google Shape;234;p39">
            <a:extLst>
              <a:ext uri="{FF2B5EF4-FFF2-40B4-BE49-F238E27FC236}">
                <a16:creationId xmlns:a16="http://schemas.microsoft.com/office/drawing/2014/main" id="{094ED8D5-037F-2130-EB0F-19FD52A3590E}"/>
              </a:ext>
            </a:extLst>
          </p:cNvPr>
          <p:cNvPicPr preferRelativeResize="0"/>
          <p:nvPr/>
        </p:nvPicPr>
        <p:blipFill>
          <a:blip r:embed="rId3">
            <a:alphaModFix/>
          </a:blip>
          <a:stretch>
            <a:fillRect/>
          </a:stretch>
        </p:blipFill>
        <p:spPr>
          <a:xfrm>
            <a:off x="8603434" y="2799634"/>
            <a:ext cx="3588567" cy="3588567"/>
          </a:xfrm>
          <a:prstGeom prst="rect">
            <a:avLst/>
          </a:prstGeom>
          <a:noFill/>
          <a:ln>
            <a:noFill/>
          </a:ln>
        </p:spPr>
      </p:pic>
      <p:sp>
        <p:nvSpPr>
          <p:cNvPr id="9" name="Google Shape;235;p39">
            <a:extLst>
              <a:ext uri="{FF2B5EF4-FFF2-40B4-BE49-F238E27FC236}">
                <a16:creationId xmlns:a16="http://schemas.microsoft.com/office/drawing/2014/main" id="{3B4B598B-FC2D-940F-E41D-8E055663E1CE}"/>
              </a:ext>
            </a:extLst>
          </p:cNvPr>
          <p:cNvSpPr txBox="1"/>
          <p:nvPr/>
        </p:nvSpPr>
        <p:spPr>
          <a:xfrm>
            <a:off x="5390900" y="4153668"/>
            <a:ext cx="3294800" cy="16822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one piece of fruit that's apple on the outside, orange texture on the inside, cut in half</a:t>
            </a:r>
            <a:endParaRPr/>
          </a:p>
        </p:txBody>
      </p:sp>
    </p:spTree>
    <p:extLst>
      <p:ext uri="{BB962C8B-B14F-4D97-AF65-F5344CB8AC3E}">
        <p14:creationId xmlns:p14="http://schemas.microsoft.com/office/powerpoint/2010/main" val="4140291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dirty="0">
                <a:solidFill>
                  <a:srgbClr val="009545"/>
                </a:solidFill>
              </a:rPr>
              <a:t>✓ </a:t>
            </a:r>
            <a:r>
              <a:rPr lang="en-US" dirty="0"/>
              <a:t>Multi-modal </a:t>
            </a:r>
            <a:r>
              <a:rPr lang="en-US" b="0" dirty="0"/>
              <a:t>have shown successful transfer across different modalities.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944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t>Is NLP solved? Are we done?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63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2"/>
          <a:stretch>
            <a:fillRect/>
          </a:stretch>
        </p:blipFill>
        <p:spPr>
          <a:xfrm>
            <a:off x="1907598" y="1360458"/>
            <a:ext cx="3164986" cy="1780306"/>
          </a:xfrm>
          <a:prstGeom prst="rect">
            <a:avLst/>
          </a:prstGeom>
          <a:ln w="12700">
            <a:miter lim="400000"/>
          </a:ln>
        </p:spPr>
      </p:pic>
      <p:pic>
        <p:nvPicPr>
          <p:cNvPr id="343" name="clipart442520.png" descr="clipart442520.png"/>
          <p:cNvPicPr>
            <a:picLocks noChangeAspect="1"/>
          </p:cNvPicPr>
          <p:nvPr/>
        </p:nvPicPr>
        <p:blipFill>
          <a:blip r:embed="rId3"/>
          <a:stretch>
            <a:fillRect/>
          </a:stretch>
        </p:blipFill>
        <p:spPr>
          <a:xfrm>
            <a:off x="3891438" y="3978098"/>
            <a:ext cx="1482038" cy="2007241"/>
          </a:xfrm>
          <a:prstGeom prst="rect">
            <a:avLst/>
          </a:prstGeom>
          <a:ln w="12700">
            <a:miter lim="400000"/>
          </a:ln>
        </p:spPr>
      </p:pic>
      <p:pic>
        <p:nvPicPr>
          <p:cNvPr id="344" name="hiclipart.com (7).png" descr="hiclipart.com (7).png"/>
          <p:cNvPicPr>
            <a:picLocks noChangeAspect="1"/>
          </p:cNvPicPr>
          <p:nvPr/>
        </p:nvPicPr>
        <p:blipFill>
          <a:blip r:embed="rId4"/>
          <a:stretch>
            <a:fillRect/>
          </a:stretch>
        </p:blipFill>
        <p:spPr>
          <a:xfrm>
            <a:off x="611463" y="1649088"/>
            <a:ext cx="1355184" cy="4537423"/>
          </a:xfrm>
          <a:prstGeom prst="rect">
            <a:avLst/>
          </a:prstGeom>
          <a:ln w="12700">
            <a:miter lim="400000"/>
          </a:ln>
        </p:spPr>
      </p:pic>
      <p:sp>
        <p:nvSpPr>
          <p:cNvPr id="345" name="Callout"/>
          <p:cNvSpPr/>
          <p:nvPr/>
        </p:nvSpPr>
        <p:spPr>
          <a:xfrm>
            <a:off x="1789051" y="3059203"/>
            <a:ext cx="2345135" cy="9576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2" y="9694"/>
                </a:lnTo>
                <a:lnTo>
                  <a:pt x="2542" y="20884"/>
                </a:lnTo>
                <a:cubicBezTo>
                  <a:pt x="2542" y="21279"/>
                  <a:pt x="2673" y="21600"/>
                  <a:pt x="2835" y="21600"/>
                </a:cubicBezTo>
                <a:lnTo>
                  <a:pt x="21308" y="21600"/>
                </a:lnTo>
                <a:cubicBezTo>
                  <a:pt x="21469" y="21600"/>
                  <a:pt x="21600" y="21279"/>
                  <a:pt x="21600" y="20884"/>
                </a:cubicBezTo>
                <a:lnTo>
                  <a:pt x="21600" y="7994"/>
                </a:lnTo>
                <a:cubicBezTo>
                  <a:pt x="21600" y="7598"/>
                  <a:pt x="21469" y="7278"/>
                  <a:pt x="21308" y="7278"/>
                </a:cubicBezTo>
                <a:lnTo>
                  <a:pt x="3447" y="7278"/>
                </a:lnTo>
                <a:lnTo>
                  <a:pt x="0" y="0"/>
                </a:lnTo>
                <a:close/>
              </a:path>
            </a:pathLst>
          </a:custGeom>
          <a:ln w="25400">
            <a:solidFill>
              <a:srgbClr val="FFFFFF"/>
            </a:solidFill>
            <a:miter lim="400000"/>
          </a:ln>
        </p:spPr>
        <p:txBody>
          <a:bodyPr lIns="25400" tIns="25400" rIns="25400" bIns="25400" anchor="ctr"/>
          <a:lstStyle/>
          <a:p>
            <a:pPr algn="ctr" defTabSz="412750">
              <a:spcBef>
                <a:spcPts val="0"/>
              </a:spcBef>
              <a:defRPr sz="3200">
                <a:solidFill>
                  <a:srgbClr val="000000"/>
                </a:solidFill>
                <a:latin typeface="+mn-lt"/>
                <a:ea typeface="+mn-ea"/>
                <a:cs typeface="+mn-cs"/>
                <a:sym typeface="Canela Bold"/>
              </a:defRPr>
            </a:pPr>
            <a:endParaRPr sz="1600"/>
          </a:p>
        </p:txBody>
      </p:sp>
      <p:sp>
        <p:nvSpPr>
          <p:cNvPr id="346" name="The cat eats."/>
          <p:cNvSpPr txBox="1"/>
          <p:nvPr/>
        </p:nvSpPr>
        <p:spPr>
          <a:xfrm>
            <a:off x="2131305" y="3539921"/>
            <a:ext cx="144430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grpSp>
        <p:nvGrpSpPr>
          <p:cNvPr id="351" name="Group"/>
          <p:cNvGrpSpPr/>
          <p:nvPr/>
        </p:nvGrpSpPr>
        <p:grpSpPr>
          <a:xfrm>
            <a:off x="7609985" y="5092589"/>
            <a:ext cx="3447605" cy="1711426"/>
            <a:chOff x="0" y="0"/>
            <a:chExt cx="7968140" cy="4344911"/>
          </a:xfrm>
        </p:grpSpPr>
        <p:pic>
          <p:nvPicPr>
            <p:cNvPr id="347" name="Image" descr="Image"/>
            <p:cNvPicPr>
              <a:picLocks noChangeAspect="1"/>
            </p:cNvPicPr>
            <p:nvPr/>
          </p:nvPicPr>
          <p:blipFill>
            <a:blip r:embed="rId5"/>
            <a:stretch>
              <a:fillRect/>
            </a:stretch>
          </p:blipFill>
          <p:spPr>
            <a:xfrm>
              <a:off x="3904170" y="0"/>
              <a:ext cx="3456805" cy="2717912"/>
            </a:xfrm>
            <a:prstGeom prst="rect">
              <a:avLst/>
            </a:prstGeom>
            <a:ln w="12700" cap="flat">
              <a:noFill/>
              <a:miter lim="400000"/>
            </a:ln>
            <a:effectLst/>
          </p:spPr>
        </p:pic>
        <p:pic>
          <p:nvPicPr>
            <p:cNvPr id="348" name="clipart442520.png" descr="clipart442520.png"/>
            <p:cNvPicPr>
              <a:picLocks noChangeAspect="1"/>
            </p:cNvPicPr>
            <p:nvPr/>
          </p:nvPicPr>
          <p:blipFill>
            <a:blip r:embed="rId3"/>
            <a:stretch>
              <a:fillRect/>
            </a:stretch>
          </p:blipFill>
          <p:spPr>
            <a:xfrm>
              <a:off x="0" y="330429"/>
              <a:ext cx="2964076" cy="4014482"/>
            </a:xfrm>
            <a:prstGeom prst="rect">
              <a:avLst/>
            </a:prstGeom>
            <a:ln w="12700" cap="flat">
              <a:noFill/>
              <a:miter lim="400000"/>
            </a:ln>
            <a:effectLst/>
          </p:spPr>
        </p:pic>
        <p:sp>
          <p:nvSpPr>
            <p:cNvPr id="349" name="Callout"/>
            <p:cNvSpPr/>
            <p:nvPr/>
          </p:nvSpPr>
          <p:spPr>
            <a:xfrm>
              <a:off x="2688114" y="2117069"/>
              <a:ext cx="5280026" cy="1915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50" name="The cat eats."/>
            <p:cNvSpPr txBox="1"/>
            <p:nvPr/>
          </p:nvSpPr>
          <p:spPr>
            <a:xfrm>
              <a:off x="3372623" y="3078507"/>
              <a:ext cx="2888611"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eats.</a:t>
              </a:r>
            </a:p>
          </p:txBody>
        </p:sp>
      </p:grpSp>
      <p:grpSp>
        <p:nvGrpSpPr>
          <p:cNvPr id="357" name="Group"/>
          <p:cNvGrpSpPr/>
          <p:nvPr/>
        </p:nvGrpSpPr>
        <p:grpSpPr>
          <a:xfrm>
            <a:off x="7578297" y="3454596"/>
            <a:ext cx="3447605" cy="1626686"/>
            <a:chOff x="0" y="0"/>
            <a:chExt cx="7968140" cy="4129776"/>
          </a:xfrm>
        </p:grpSpPr>
        <p:sp>
          <p:nvSpPr>
            <p:cNvPr id="352" name="The cat sleeps."/>
            <p:cNvSpPr txBox="1"/>
            <p:nvPr/>
          </p:nvSpPr>
          <p:spPr>
            <a:xfrm>
              <a:off x="3372623" y="2863369"/>
              <a:ext cx="3331041"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sleeps.</a:t>
              </a:r>
            </a:p>
          </p:txBody>
        </p:sp>
        <p:grpSp>
          <p:nvGrpSpPr>
            <p:cNvPr id="356" name="Group"/>
            <p:cNvGrpSpPr/>
            <p:nvPr/>
          </p:nvGrpSpPr>
          <p:grpSpPr>
            <a:xfrm>
              <a:off x="0" y="0"/>
              <a:ext cx="7968140" cy="4129776"/>
              <a:chOff x="0" y="0"/>
              <a:chExt cx="7968139" cy="4129775"/>
            </a:xfrm>
          </p:grpSpPr>
          <p:pic>
            <p:nvPicPr>
              <p:cNvPr id="353" name="clipart442520.png" descr="clipart442520.png"/>
              <p:cNvPicPr>
                <a:picLocks noChangeAspect="1"/>
              </p:cNvPicPr>
              <p:nvPr/>
            </p:nvPicPr>
            <p:blipFill>
              <a:blip r:embed="rId3"/>
              <a:stretch>
                <a:fillRect/>
              </a:stretch>
            </p:blipFill>
            <p:spPr>
              <a:xfrm>
                <a:off x="0" y="115294"/>
                <a:ext cx="2964076" cy="4014482"/>
              </a:xfrm>
              <a:prstGeom prst="rect">
                <a:avLst/>
              </a:prstGeom>
              <a:ln w="12700" cap="flat">
                <a:noFill/>
                <a:miter lim="400000"/>
              </a:ln>
              <a:effectLst/>
            </p:spPr>
          </p:pic>
          <p:sp>
            <p:nvSpPr>
              <p:cNvPr id="354" name="Callout"/>
              <p:cNvSpPr/>
              <p:nvPr/>
            </p:nvSpPr>
            <p:spPr>
              <a:xfrm>
                <a:off x="2688114" y="1901933"/>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pic>
            <p:nvPicPr>
              <p:cNvPr id="355" name="Image" descr="Image"/>
              <p:cNvPicPr>
                <a:picLocks noChangeAspect="1"/>
              </p:cNvPicPr>
              <p:nvPr/>
            </p:nvPicPr>
            <p:blipFill>
              <a:blip r:embed="rId6"/>
              <a:stretch>
                <a:fillRect/>
              </a:stretch>
            </p:blipFill>
            <p:spPr>
              <a:xfrm>
                <a:off x="3424401" y="0"/>
                <a:ext cx="4469217" cy="2513935"/>
              </a:xfrm>
              <a:prstGeom prst="rect">
                <a:avLst/>
              </a:prstGeom>
              <a:ln w="12700" cap="flat">
                <a:noFill/>
                <a:miter lim="400000"/>
              </a:ln>
              <a:effectLst/>
            </p:spPr>
          </p:pic>
        </p:grpSp>
      </p:grpSp>
      <p:grpSp>
        <p:nvGrpSpPr>
          <p:cNvPr id="362" name="Group"/>
          <p:cNvGrpSpPr/>
          <p:nvPr/>
        </p:nvGrpSpPr>
        <p:grpSpPr>
          <a:xfrm>
            <a:off x="7624794" y="1579497"/>
            <a:ext cx="3447605" cy="1583552"/>
            <a:chOff x="0" y="0"/>
            <a:chExt cx="7968140" cy="4020268"/>
          </a:xfrm>
        </p:grpSpPr>
        <p:pic>
          <p:nvPicPr>
            <p:cNvPr id="358" name="clipart442520.png" descr="clipart442520.png"/>
            <p:cNvPicPr>
              <a:picLocks noChangeAspect="1"/>
            </p:cNvPicPr>
            <p:nvPr/>
          </p:nvPicPr>
          <p:blipFill>
            <a:blip r:embed="rId3"/>
            <a:stretch>
              <a:fillRect/>
            </a:stretch>
          </p:blipFill>
          <p:spPr>
            <a:xfrm>
              <a:off x="0" y="5786"/>
              <a:ext cx="2964076" cy="4014482"/>
            </a:xfrm>
            <a:prstGeom prst="rect">
              <a:avLst/>
            </a:prstGeom>
            <a:ln w="12700" cap="flat">
              <a:noFill/>
              <a:miter lim="400000"/>
            </a:ln>
            <a:effectLst/>
          </p:spPr>
        </p:pic>
        <p:sp>
          <p:nvSpPr>
            <p:cNvPr id="359" name="Callout"/>
            <p:cNvSpPr/>
            <p:nvPr/>
          </p:nvSpPr>
          <p:spPr>
            <a:xfrm>
              <a:off x="2688114" y="1792426"/>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60" name="The cat drinks."/>
            <p:cNvSpPr txBox="1"/>
            <p:nvPr/>
          </p:nvSpPr>
          <p:spPr>
            <a:xfrm>
              <a:off x="3372623" y="2753864"/>
              <a:ext cx="3433247"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drinks.</a:t>
              </a:r>
            </a:p>
          </p:txBody>
        </p:sp>
        <p:pic>
          <p:nvPicPr>
            <p:cNvPr id="361" name="Image" descr="Image"/>
            <p:cNvPicPr>
              <a:picLocks noChangeAspect="1"/>
            </p:cNvPicPr>
            <p:nvPr/>
          </p:nvPicPr>
          <p:blipFill>
            <a:blip r:embed="rId7"/>
            <a:stretch>
              <a:fillRect/>
            </a:stretch>
          </p:blipFill>
          <p:spPr>
            <a:xfrm>
              <a:off x="3630224" y="0"/>
              <a:ext cx="3594539" cy="2393539"/>
            </a:xfrm>
            <a:prstGeom prst="rect">
              <a:avLst/>
            </a:prstGeom>
            <a:ln w="12700" cap="flat">
              <a:noFill/>
              <a:miter lim="400000"/>
            </a:ln>
            <a:effectLst/>
          </p:spPr>
        </p:pic>
      </p:grpSp>
      <p:grpSp>
        <p:nvGrpSpPr>
          <p:cNvPr id="367" name="Group"/>
          <p:cNvGrpSpPr/>
          <p:nvPr/>
        </p:nvGrpSpPr>
        <p:grpSpPr>
          <a:xfrm>
            <a:off x="4650416" y="2405437"/>
            <a:ext cx="1696152" cy="1932166"/>
            <a:chOff x="0" y="0"/>
            <a:chExt cx="3392303" cy="3864330"/>
          </a:xfrm>
        </p:grpSpPr>
        <p:pic>
          <p:nvPicPr>
            <p:cNvPr id="364" name="dlf.pt-thought-bubble-sketch-png-4678265.png" descr="dlf.pt-thought-bubble-sketch-png-4678265.png"/>
            <p:cNvPicPr>
              <a:picLocks noChangeAspect="1"/>
            </p:cNvPicPr>
            <p:nvPr/>
          </p:nvPicPr>
          <p:blipFill>
            <a:blip r:embed="rId8"/>
            <a:srcRect/>
            <a:stretch>
              <a:fillRect/>
            </a:stretch>
          </p:blipFill>
          <p:spPr>
            <a:xfrm>
              <a:off x="0" y="0"/>
              <a:ext cx="3392303" cy="3864330"/>
            </a:xfrm>
            <a:prstGeom prst="rect">
              <a:avLst/>
            </a:prstGeom>
            <a:ln w="12700" cap="flat">
              <a:noFill/>
              <a:miter lim="400000"/>
            </a:ln>
            <a:effectLst/>
          </p:spPr>
        </p:pic>
        <p:sp>
          <p:nvSpPr>
            <p:cNvPr id="365" name="Abstract cat"/>
            <p:cNvSpPr txBox="1"/>
            <p:nvPr/>
          </p:nvSpPr>
          <p:spPr>
            <a:xfrm>
              <a:off x="214206" y="510616"/>
              <a:ext cx="2964075" cy="5488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ctr">
                <a:defRPr sz="2900">
                  <a:solidFill>
                    <a:srgbClr val="000000"/>
                  </a:solidFill>
                </a:defRPr>
              </a:lvl1pPr>
            </a:lstStyle>
            <a:p>
              <a:r>
                <a:rPr sz="1450"/>
                <a:t>Abstract cat</a:t>
              </a:r>
            </a:p>
          </p:txBody>
        </p:sp>
        <p:sp>
          <p:nvSpPr>
            <p:cNvPr id="366" name="Sitting Cat"/>
            <p:cNvSpPr/>
            <p:nvPr/>
          </p:nvSpPr>
          <p:spPr>
            <a:xfrm>
              <a:off x="1004831" y="1027971"/>
              <a:ext cx="1382825" cy="1132203"/>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rgbClr val="00000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sp>
        <p:nvSpPr>
          <p:cNvPr id="3" name="Title 2">
            <a:extLst>
              <a:ext uri="{FF2B5EF4-FFF2-40B4-BE49-F238E27FC236}">
                <a16:creationId xmlns:a16="http://schemas.microsoft.com/office/drawing/2014/main" id="{1EBE9AC5-D90D-BF4F-A344-A8F538C48195}"/>
              </a:ext>
            </a:extLst>
          </p:cNvPr>
          <p:cNvSpPr>
            <a:spLocks noGrp="1"/>
          </p:cNvSpPr>
          <p:nvPr>
            <p:ph type="title"/>
          </p:nvPr>
        </p:nvSpPr>
        <p:spPr/>
        <p:txBody>
          <a:bodyPr/>
          <a:lstStyle/>
          <a:p>
            <a:r>
              <a:rPr lang="en-US" dirty="0"/>
              <a:t>Humans Generalize from Few Examples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7" grpId="0" animBg="1" advAuto="0"/>
      <p:bldP spid="362" grpId="0" animBg="1" advAuto="0"/>
      <p:bldP spid="36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Image" descr="Image"/>
          <p:cNvPicPr>
            <a:picLocks noChangeAspect="1"/>
          </p:cNvPicPr>
          <p:nvPr/>
        </p:nvPicPr>
        <p:blipFill>
          <a:blip r:embed="rId2"/>
          <a:stretch>
            <a:fillRect/>
          </a:stretch>
        </p:blipFill>
        <p:spPr>
          <a:xfrm>
            <a:off x="2146858" y="1367396"/>
            <a:ext cx="2639253" cy="1484580"/>
          </a:xfrm>
          <a:prstGeom prst="rect">
            <a:avLst/>
          </a:prstGeom>
          <a:ln w="12700">
            <a:miter lim="400000"/>
          </a:ln>
        </p:spPr>
      </p:pic>
      <p:sp>
        <p:nvSpPr>
          <p:cNvPr id="371" name="The cat eats."/>
          <p:cNvSpPr txBox="1"/>
          <p:nvPr/>
        </p:nvSpPr>
        <p:spPr>
          <a:xfrm>
            <a:off x="4848918" y="2009598"/>
            <a:ext cx="144430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pic>
        <p:nvPicPr>
          <p:cNvPr id="372" name="hiclipart.com (9).png" descr="hiclipart.com (9).png"/>
          <p:cNvPicPr>
            <a:picLocks noChangeAspect="1"/>
          </p:cNvPicPr>
          <p:nvPr/>
        </p:nvPicPr>
        <p:blipFill>
          <a:blip r:embed="rId3"/>
          <a:stretch>
            <a:fillRect/>
          </a:stretch>
        </p:blipFill>
        <p:spPr>
          <a:xfrm>
            <a:off x="7559556" y="1367396"/>
            <a:ext cx="1696156" cy="1696155"/>
          </a:xfrm>
          <a:prstGeom prst="rect">
            <a:avLst/>
          </a:prstGeom>
          <a:ln w="12700">
            <a:miter lim="400000"/>
          </a:ln>
        </p:spPr>
      </p:pic>
      <p:sp>
        <p:nvSpPr>
          <p:cNvPr id="373" name="Line"/>
          <p:cNvSpPr/>
          <p:nvPr/>
        </p:nvSpPr>
        <p:spPr>
          <a:xfrm>
            <a:off x="6807733" y="2173745"/>
            <a:ext cx="753209" cy="1"/>
          </a:xfrm>
          <a:prstGeom prst="line">
            <a:avLst/>
          </a:prstGeom>
          <a:ln w="127000">
            <a:solidFill>
              <a:srgbClr val="FFFFFF"/>
            </a:solidFill>
            <a:miter lim="400000"/>
            <a:tailEnd type="triangle"/>
          </a:ln>
        </p:spPr>
        <p:txBody>
          <a:bodyPr lIns="25400" tIns="25400" rIns="25400" bIns="25400" anchor="ctr"/>
          <a:lstStyle/>
          <a:p>
            <a:endParaRPr/>
          </a:p>
        </p:txBody>
      </p:sp>
      <p:sp>
        <p:nvSpPr>
          <p:cNvPr id="376" name="Training"/>
          <p:cNvSpPr txBox="1"/>
          <p:nvPr/>
        </p:nvSpPr>
        <p:spPr>
          <a:xfrm>
            <a:off x="310993" y="1416680"/>
            <a:ext cx="84638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t>Training</a:t>
            </a:r>
          </a:p>
        </p:txBody>
      </p:sp>
      <p:grpSp>
        <p:nvGrpSpPr>
          <p:cNvPr id="385" name="Group"/>
          <p:cNvGrpSpPr/>
          <p:nvPr/>
        </p:nvGrpSpPr>
        <p:grpSpPr>
          <a:xfrm>
            <a:off x="154147" y="3231973"/>
            <a:ext cx="11539446" cy="3537998"/>
            <a:chOff x="-63500" y="537694"/>
            <a:chExt cx="23078889" cy="7075995"/>
          </a:xfrm>
        </p:grpSpPr>
        <p:pic>
          <p:nvPicPr>
            <p:cNvPr id="377" name="Rounded Rectangle Rounded rectangle" descr="Rounded Rectangle Rounded rectangle"/>
            <p:cNvPicPr>
              <a:picLocks/>
            </p:cNvPicPr>
            <p:nvPr/>
          </p:nvPicPr>
          <p:blipFill>
            <a:blip r:embed="rId4"/>
            <a:stretch>
              <a:fillRect/>
            </a:stretch>
          </p:blipFill>
          <p:spPr>
            <a:xfrm>
              <a:off x="-63500" y="725446"/>
              <a:ext cx="23078889" cy="6888243"/>
            </a:xfrm>
            <a:prstGeom prst="rect">
              <a:avLst/>
            </a:prstGeom>
            <a:effectLst/>
          </p:spPr>
        </p:pic>
        <p:sp>
          <p:nvSpPr>
            <p:cNvPr id="379" name="Inference"/>
            <p:cNvSpPr txBox="1"/>
            <p:nvPr/>
          </p:nvSpPr>
          <p:spPr>
            <a:xfrm>
              <a:off x="266372" y="537694"/>
              <a:ext cx="1936428"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rPr dirty="0"/>
                <a:t>Inference</a:t>
              </a:r>
            </a:p>
          </p:txBody>
        </p:sp>
        <p:grpSp>
          <p:nvGrpSpPr>
            <p:cNvPr id="384" name="Group"/>
            <p:cNvGrpSpPr/>
            <p:nvPr/>
          </p:nvGrpSpPr>
          <p:grpSpPr>
            <a:xfrm>
              <a:off x="812793" y="1143779"/>
              <a:ext cx="8632096" cy="3392311"/>
              <a:chOff x="0" y="0"/>
              <a:chExt cx="8632095" cy="3392310"/>
            </a:xfrm>
          </p:grpSpPr>
          <p:pic>
            <p:nvPicPr>
              <p:cNvPr id="380" name="hiclipart.com (9).png" descr="hiclipart.com (9).png"/>
              <p:cNvPicPr>
                <a:picLocks noChangeAspect="1"/>
              </p:cNvPicPr>
              <p:nvPr/>
            </p:nvPicPr>
            <p:blipFill>
              <a:blip r:embed="rId3"/>
              <a:stretch>
                <a:fillRect/>
              </a:stretch>
            </p:blipFill>
            <p:spPr>
              <a:xfrm>
                <a:off x="4404215" y="0"/>
                <a:ext cx="3392311" cy="3392310"/>
              </a:xfrm>
              <a:prstGeom prst="rect">
                <a:avLst/>
              </a:prstGeom>
              <a:ln w="12700" cap="flat">
                <a:noFill/>
                <a:miter lim="400000"/>
              </a:ln>
              <a:effectLst/>
            </p:spPr>
          </p:pic>
          <p:sp>
            <p:nvSpPr>
              <p:cNvPr id="381" name="Line"/>
              <p:cNvSpPr/>
              <p:nvPr/>
            </p:nvSpPr>
            <p:spPr>
              <a:xfrm>
                <a:off x="2981472" y="1474670"/>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pic>
            <p:nvPicPr>
              <p:cNvPr id="382" name="Image" descr="Image"/>
              <p:cNvPicPr>
                <a:picLocks noChangeAspect="1"/>
              </p:cNvPicPr>
              <p:nvPr/>
            </p:nvPicPr>
            <p:blipFill>
              <a:blip r:embed="rId5"/>
              <a:stretch>
                <a:fillRect/>
              </a:stretch>
            </p:blipFill>
            <p:spPr>
              <a:xfrm>
                <a:off x="0" y="277900"/>
                <a:ext cx="3594538" cy="2393540"/>
              </a:xfrm>
              <a:prstGeom prst="rect">
                <a:avLst/>
              </a:prstGeom>
              <a:ln w="12700" cap="flat">
                <a:noFill/>
                <a:miter lim="400000"/>
              </a:ln>
              <a:effectLst/>
            </p:spPr>
          </p:pic>
          <p:sp>
            <p:nvSpPr>
              <p:cNvPr id="383" name="???"/>
              <p:cNvSpPr txBox="1"/>
              <p:nvPr/>
            </p:nvSpPr>
            <p:spPr>
              <a:xfrm>
                <a:off x="7942803" y="1146376"/>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grpSp>
      <p:grpSp>
        <p:nvGrpSpPr>
          <p:cNvPr id="390" name="Group"/>
          <p:cNvGrpSpPr/>
          <p:nvPr/>
        </p:nvGrpSpPr>
        <p:grpSpPr>
          <a:xfrm>
            <a:off x="2884262" y="4972672"/>
            <a:ext cx="4337890" cy="1696156"/>
            <a:chOff x="0" y="0"/>
            <a:chExt cx="8675779" cy="3392310"/>
          </a:xfrm>
        </p:grpSpPr>
        <p:pic>
          <p:nvPicPr>
            <p:cNvPr id="386" name="Image" descr="Image"/>
            <p:cNvPicPr>
              <a:picLocks noChangeAspect="1"/>
            </p:cNvPicPr>
            <p:nvPr/>
          </p:nvPicPr>
          <p:blipFill>
            <a:blip r:embed="rId6"/>
            <a:stretch>
              <a:fillRect/>
            </a:stretch>
          </p:blipFill>
          <p:spPr>
            <a:xfrm>
              <a:off x="0" y="590144"/>
              <a:ext cx="3932481" cy="2212022"/>
            </a:xfrm>
            <a:prstGeom prst="rect">
              <a:avLst/>
            </a:prstGeom>
            <a:ln w="12700" cap="flat">
              <a:noFill/>
              <a:miter lim="400000"/>
            </a:ln>
            <a:effectLst/>
          </p:spPr>
        </p:pic>
        <p:pic>
          <p:nvPicPr>
            <p:cNvPr id="387" name="hiclipart.com (9).png" descr="hiclipart.com (9).png"/>
            <p:cNvPicPr>
              <a:picLocks noChangeAspect="1"/>
            </p:cNvPicPr>
            <p:nvPr/>
          </p:nvPicPr>
          <p:blipFill>
            <a:blip r:embed="rId3"/>
            <a:stretch>
              <a:fillRect/>
            </a:stretch>
          </p:blipFill>
          <p:spPr>
            <a:xfrm>
              <a:off x="4574899" y="0"/>
              <a:ext cx="3392311" cy="3392310"/>
            </a:xfrm>
            <a:prstGeom prst="rect">
              <a:avLst/>
            </a:prstGeom>
            <a:ln w="12700" cap="flat">
              <a:noFill/>
              <a:miter lim="400000"/>
            </a:ln>
            <a:effectLst/>
          </p:spPr>
        </p:pic>
        <p:sp>
          <p:nvSpPr>
            <p:cNvPr id="388" name="Line"/>
            <p:cNvSpPr/>
            <p:nvPr/>
          </p:nvSpPr>
          <p:spPr>
            <a:xfrm>
              <a:off x="3907736" y="1696155"/>
              <a:ext cx="1009725"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89" name="???"/>
            <p:cNvSpPr txBox="1"/>
            <p:nvPr/>
          </p:nvSpPr>
          <p:spPr>
            <a:xfrm>
              <a:off x="7986487" y="1367862"/>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grpSp>
        <p:nvGrpSpPr>
          <p:cNvPr id="395" name="Group"/>
          <p:cNvGrpSpPr/>
          <p:nvPr/>
        </p:nvGrpSpPr>
        <p:grpSpPr>
          <a:xfrm>
            <a:off x="6455593" y="3535016"/>
            <a:ext cx="4280907" cy="1696156"/>
            <a:chOff x="0" y="0"/>
            <a:chExt cx="8561811" cy="3392310"/>
          </a:xfrm>
        </p:grpSpPr>
        <p:pic>
          <p:nvPicPr>
            <p:cNvPr id="391" name="Image" descr="Image"/>
            <p:cNvPicPr>
              <a:picLocks noChangeAspect="1"/>
            </p:cNvPicPr>
            <p:nvPr/>
          </p:nvPicPr>
          <p:blipFill>
            <a:blip r:embed="rId7"/>
            <a:stretch>
              <a:fillRect/>
            </a:stretch>
          </p:blipFill>
          <p:spPr>
            <a:xfrm>
              <a:off x="0" y="92681"/>
              <a:ext cx="3456804" cy="2717913"/>
            </a:xfrm>
            <a:prstGeom prst="rect">
              <a:avLst/>
            </a:prstGeom>
            <a:ln w="12700" cap="flat">
              <a:noFill/>
              <a:miter lim="400000"/>
            </a:ln>
            <a:effectLst/>
          </p:spPr>
        </p:pic>
        <p:pic>
          <p:nvPicPr>
            <p:cNvPr id="392" name="hiclipart.com (9).png" descr="hiclipart.com (9).png"/>
            <p:cNvPicPr>
              <a:picLocks noChangeAspect="1"/>
            </p:cNvPicPr>
            <p:nvPr/>
          </p:nvPicPr>
          <p:blipFill>
            <a:blip r:embed="rId3"/>
            <a:stretch>
              <a:fillRect/>
            </a:stretch>
          </p:blipFill>
          <p:spPr>
            <a:xfrm>
              <a:off x="4333931" y="0"/>
              <a:ext cx="3392311" cy="3392310"/>
            </a:xfrm>
            <a:prstGeom prst="rect">
              <a:avLst/>
            </a:prstGeom>
            <a:ln w="12700" cap="flat">
              <a:noFill/>
              <a:miter lim="400000"/>
            </a:ln>
            <a:effectLst/>
          </p:spPr>
        </p:pic>
        <p:sp>
          <p:nvSpPr>
            <p:cNvPr id="393" name="Line"/>
            <p:cNvSpPr/>
            <p:nvPr/>
          </p:nvSpPr>
          <p:spPr>
            <a:xfrm>
              <a:off x="2911188" y="1474669"/>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94" name="???"/>
            <p:cNvSpPr txBox="1"/>
            <p:nvPr/>
          </p:nvSpPr>
          <p:spPr>
            <a:xfrm>
              <a:off x="7872519" y="1146376"/>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sp>
        <p:nvSpPr>
          <p:cNvPr id="2" name="Title 1">
            <a:extLst>
              <a:ext uri="{FF2B5EF4-FFF2-40B4-BE49-F238E27FC236}">
                <a16:creationId xmlns:a16="http://schemas.microsoft.com/office/drawing/2014/main" id="{D99175A8-6427-5B4E-B88F-DB88B6A3BCF6}"/>
              </a:ext>
            </a:extLst>
          </p:cNvPr>
          <p:cNvSpPr>
            <a:spLocks noGrp="1"/>
          </p:cNvSpPr>
          <p:nvPr>
            <p:ph type="title"/>
          </p:nvPr>
        </p:nvSpPr>
        <p:spPr/>
        <p:txBody>
          <a:bodyPr/>
          <a:lstStyle/>
          <a:p>
            <a:r>
              <a:rPr lang="en-US" dirty="0"/>
              <a:t>Machines Need Many Examples</a:t>
            </a:r>
          </a:p>
        </p:txBody>
      </p:sp>
      <p:cxnSp>
        <p:nvCxnSpPr>
          <p:cNvPr id="5" name="Straight Connector 4">
            <a:extLst>
              <a:ext uri="{FF2B5EF4-FFF2-40B4-BE49-F238E27FC236}">
                <a16:creationId xmlns:a16="http://schemas.microsoft.com/office/drawing/2014/main" id="{8D3585AC-039B-F441-9979-33E2E9C13578}"/>
              </a:ext>
            </a:extLst>
          </p:cNvPr>
          <p:cNvCxnSpPr/>
          <p:nvPr/>
        </p:nvCxnSpPr>
        <p:spPr>
          <a:xfrm>
            <a:off x="439336" y="3097376"/>
            <a:ext cx="1131332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advAuto="0"/>
      <p:bldP spid="390" grpId="0" animBg="1" advAuto="0"/>
      <p:bldP spid="395"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b="0" dirty="0">
                <a:solidFill>
                  <a:srgbClr val="FF0000"/>
                </a:solidFill>
              </a:rPr>
              <a:t>x</a:t>
            </a:r>
            <a:r>
              <a:rPr lang="en-US" b="0" dirty="0">
                <a:solidFill>
                  <a:srgbClr val="009545"/>
                </a:solidFill>
              </a:rPr>
              <a:t> </a:t>
            </a:r>
            <a:r>
              <a:rPr lang="en-US" b="0" dirty="0"/>
              <a:t>Our computational models </a:t>
            </a:r>
            <a:br>
              <a:rPr lang="en-US" b="0" dirty="0"/>
            </a:br>
            <a:r>
              <a:rPr lang="en-US" b="0" dirty="0"/>
              <a:t>are </a:t>
            </a:r>
            <a:r>
              <a:rPr lang="en-US" dirty="0"/>
              <a:t>data-hungry</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2056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68</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
        <p:nvSpPr>
          <p:cNvPr id="3" name="TextBox 2">
            <a:extLst>
              <a:ext uri="{FF2B5EF4-FFF2-40B4-BE49-F238E27FC236}">
                <a16:creationId xmlns:a16="http://schemas.microsoft.com/office/drawing/2014/main" id="{695BC845-05DE-CD4A-B224-593B75B22394}"/>
              </a:ext>
            </a:extLst>
          </p:cNvPr>
          <p:cNvSpPr txBox="1"/>
          <p:nvPr/>
        </p:nvSpPr>
        <p:spPr>
          <a:xfrm>
            <a:off x="1342068" y="4547455"/>
            <a:ext cx="9746579" cy="646331"/>
          </a:xfrm>
          <a:prstGeom prst="rect">
            <a:avLst/>
          </a:prstGeom>
          <a:noFill/>
        </p:spPr>
        <p:txBody>
          <a:bodyPr wrap="none" rtlCol="0">
            <a:spAutoFit/>
          </a:bodyPr>
          <a:lstStyle/>
          <a:p>
            <a:r>
              <a:rPr lang="en-US" sz="3600" dirty="0"/>
              <a:t>They work well in domains where data is available. </a:t>
            </a:r>
          </a:p>
        </p:txBody>
      </p:sp>
    </p:spTree>
    <p:extLst>
      <p:ext uri="{BB962C8B-B14F-4D97-AF65-F5344CB8AC3E}">
        <p14:creationId xmlns:p14="http://schemas.microsoft.com/office/powerpoint/2010/main" val="317126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97C-2285-6348-BF4C-6851FB0E7888}"/>
              </a:ext>
            </a:extLst>
          </p:cNvPr>
          <p:cNvSpPr>
            <a:spLocks noGrp="1"/>
          </p:cNvSpPr>
          <p:nvPr>
            <p:ph type="title"/>
          </p:nvPr>
        </p:nvSpPr>
        <p:spPr/>
        <p:txBody>
          <a:bodyPr/>
          <a:lstStyle/>
          <a:p>
            <a:r>
              <a:rPr lang="en-US" dirty="0"/>
              <a:t>Data scarcity in other languages </a:t>
            </a:r>
          </a:p>
        </p:txBody>
      </p:sp>
      <p:sp>
        <p:nvSpPr>
          <p:cNvPr id="3" name="Content Placeholder 2">
            <a:extLst>
              <a:ext uri="{FF2B5EF4-FFF2-40B4-BE49-F238E27FC236}">
                <a16:creationId xmlns:a16="http://schemas.microsoft.com/office/drawing/2014/main" id="{2D446A7D-DBC8-5143-9B61-6EA95181B7A7}"/>
              </a:ext>
            </a:extLst>
          </p:cNvPr>
          <p:cNvSpPr>
            <a:spLocks noGrp="1"/>
          </p:cNvSpPr>
          <p:nvPr>
            <p:ph idx="1"/>
          </p:nvPr>
        </p:nvSpPr>
        <p:spPr/>
        <p:txBody>
          <a:bodyPr/>
          <a:lstStyle/>
          <a:p>
            <a:r>
              <a:rPr lang="en-US" b="1" dirty="0"/>
              <a:t>Example: </a:t>
            </a:r>
            <a:r>
              <a:rPr lang="en-US" dirty="0"/>
              <a:t>Google Translate </a:t>
            </a:r>
          </a:p>
        </p:txBody>
      </p:sp>
      <p:sp>
        <p:nvSpPr>
          <p:cNvPr id="4" name="Slide Number Placeholder 3">
            <a:extLst>
              <a:ext uri="{FF2B5EF4-FFF2-40B4-BE49-F238E27FC236}">
                <a16:creationId xmlns:a16="http://schemas.microsoft.com/office/drawing/2014/main" id="{AE24F9C9-6C3A-1E4D-997D-1E7D73CDE1B0}"/>
              </a:ext>
            </a:extLst>
          </p:cNvPr>
          <p:cNvSpPr>
            <a:spLocks noGrp="1"/>
          </p:cNvSpPr>
          <p:nvPr>
            <p:ph type="sldNum" sz="quarter" idx="12"/>
          </p:nvPr>
        </p:nvSpPr>
        <p:spPr/>
        <p:txBody>
          <a:bodyPr/>
          <a:lstStyle/>
          <a:p>
            <a:pPr>
              <a:defRPr/>
            </a:pPr>
            <a:fld id="{0121240C-47AF-2F4D-83B3-CC3EDF50F794}" type="slidenum">
              <a:rPr lang="en-US" smtClean="0"/>
              <a:pPr>
                <a:defRPr/>
              </a:pPr>
              <a:t>69</a:t>
            </a:fld>
            <a:endParaRPr lang="en-US" dirty="0"/>
          </a:p>
        </p:txBody>
      </p:sp>
      <p:pic>
        <p:nvPicPr>
          <p:cNvPr id="5" name="Image" descr="Image">
            <a:extLst>
              <a:ext uri="{FF2B5EF4-FFF2-40B4-BE49-F238E27FC236}">
                <a16:creationId xmlns:a16="http://schemas.microsoft.com/office/drawing/2014/main" id="{017E95DC-CCA4-4144-B66E-EF411842C77D}"/>
              </a:ext>
            </a:extLst>
          </p:cNvPr>
          <p:cNvPicPr>
            <a:picLocks noChangeAspect="1"/>
          </p:cNvPicPr>
          <p:nvPr/>
        </p:nvPicPr>
        <p:blipFill>
          <a:blip r:embed="rId2"/>
          <a:stretch>
            <a:fillRect/>
          </a:stretch>
        </p:blipFill>
        <p:spPr>
          <a:xfrm>
            <a:off x="1054259" y="2299519"/>
            <a:ext cx="6066068" cy="3452072"/>
          </a:xfrm>
          <a:prstGeom prst="rect">
            <a:avLst/>
          </a:prstGeom>
          <a:ln w="12700">
            <a:miter lim="400000"/>
          </a:ln>
        </p:spPr>
      </p:pic>
      <p:sp>
        <p:nvSpPr>
          <p:cNvPr id="6" name="Rectangle 5">
            <a:extLst>
              <a:ext uri="{FF2B5EF4-FFF2-40B4-BE49-F238E27FC236}">
                <a16:creationId xmlns:a16="http://schemas.microsoft.com/office/drawing/2014/main" id="{66E34E5F-325B-324D-94C6-49E1D0CFCB1E}"/>
              </a:ext>
            </a:extLst>
          </p:cNvPr>
          <p:cNvSpPr/>
          <p:nvPr/>
        </p:nvSpPr>
        <p:spPr>
          <a:xfrm>
            <a:off x="729522" y="6385623"/>
            <a:ext cx="10732956" cy="338554"/>
          </a:xfrm>
          <a:prstGeom prst="rect">
            <a:avLst/>
          </a:prstGeom>
        </p:spPr>
        <p:txBody>
          <a:bodyPr wrap="square">
            <a:spAutoFit/>
          </a:bodyPr>
          <a:lstStyle/>
          <a:p>
            <a:r>
              <a:rPr lang="en-US" sz="1600" dirty="0">
                <a:solidFill>
                  <a:schemeClr val="bg1">
                    <a:lumMod val="50000"/>
                  </a:schemeClr>
                </a:solidFill>
                <a:cs typeface="Consolas" panose="020B0609020204030204" pitchFamily="49" charset="0"/>
              </a:rPr>
              <a:t>Massively multilingual neural machine translation in the wild: Findings and challenges. </a:t>
            </a:r>
            <a:r>
              <a:rPr lang="en-US" sz="1600" dirty="0" err="1">
                <a:solidFill>
                  <a:schemeClr val="bg1">
                    <a:lumMod val="50000"/>
                  </a:schemeClr>
                </a:solidFill>
                <a:cs typeface="Consolas" panose="020B0609020204030204" pitchFamily="49" charset="0"/>
              </a:rPr>
              <a:t>Arivazhagan</a:t>
            </a:r>
            <a:r>
              <a:rPr lang="en-US" sz="1600" dirty="0">
                <a:solidFill>
                  <a:schemeClr val="bg1">
                    <a:lumMod val="50000"/>
                  </a:schemeClr>
                </a:solidFill>
                <a:cs typeface="Consolas" panose="020B0609020204030204" pitchFamily="49" charset="0"/>
              </a:rPr>
              <a:t>, Naveen, et al. </a:t>
            </a:r>
            <a:r>
              <a:rPr lang="en-US" sz="1600" dirty="0" err="1">
                <a:solidFill>
                  <a:schemeClr val="bg1">
                    <a:lumMod val="50000"/>
                  </a:schemeClr>
                </a:solidFill>
                <a:cs typeface="Consolas" panose="020B0609020204030204" pitchFamily="49" charset="0"/>
              </a:rPr>
              <a:t>arXiv</a:t>
            </a:r>
            <a:r>
              <a:rPr lang="en-US" sz="1600" dirty="0">
                <a:solidFill>
                  <a:schemeClr val="bg1">
                    <a:lumMod val="50000"/>
                  </a:schemeClr>
                </a:solidFill>
                <a:cs typeface="Consolas" panose="020B0609020204030204" pitchFamily="49" charset="0"/>
              </a:rPr>
              <a:t> 2019.</a:t>
            </a:r>
            <a:endParaRPr lang="en-US" sz="1600" dirty="0">
              <a:solidFill>
                <a:schemeClr val="bg1">
                  <a:lumMod val="50000"/>
                </a:schemeClr>
              </a:solidFill>
              <a:effectLst/>
              <a:cs typeface="Consolas" panose="020B0609020204030204" pitchFamily="49" charset="0"/>
            </a:endParaRPr>
          </a:p>
        </p:txBody>
      </p:sp>
      <p:sp>
        <p:nvSpPr>
          <p:cNvPr id="7" name="Rectangle 6">
            <a:extLst>
              <a:ext uri="{FF2B5EF4-FFF2-40B4-BE49-F238E27FC236}">
                <a16:creationId xmlns:a16="http://schemas.microsoft.com/office/drawing/2014/main" id="{1201BDDC-1365-F74D-9572-7946A9C187D0}"/>
              </a:ext>
            </a:extLst>
          </p:cNvPr>
          <p:cNvSpPr/>
          <p:nvPr/>
        </p:nvSpPr>
        <p:spPr>
          <a:xfrm>
            <a:off x="7336386" y="2753933"/>
            <a:ext cx="4858063" cy="1815882"/>
          </a:xfrm>
          <a:prstGeom prst="rect">
            <a:avLst/>
          </a:prstGeom>
        </p:spPr>
        <p:txBody>
          <a:bodyPr wrap="square">
            <a:spAutoFit/>
          </a:bodyPr>
          <a:lstStyle/>
          <a:p>
            <a:r>
              <a:rPr lang="en-US" sz="2800" i="1" dirty="0"/>
              <a:t>“The number of parallel sentences […] ranges from around tens of thousands to almost 2 billion.”</a:t>
            </a:r>
          </a:p>
        </p:txBody>
      </p:sp>
    </p:spTree>
    <p:extLst>
      <p:ext uri="{BB962C8B-B14F-4D97-AF65-F5344CB8AC3E}">
        <p14:creationId xmlns:p14="http://schemas.microsoft.com/office/powerpoint/2010/main" val="15125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Models</a:t>
            </a:r>
          </a:p>
        </p:txBody>
      </p:sp>
    </p:spTree>
    <p:extLst>
      <p:ext uri="{BB962C8B-B14F-4D97-AF65-F5344CB8AC3E}">
        <p14:creationId xmlns:p14="http://schemas.microsoft.com/office/powerpoint/2010/main" val="1811399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70</a:t>
            </a:fld>
            <a:endParaRPr lang="en-US" dirty="0"/>
          </a:p>
        </p:txBody>
      </p:sp>
      <p:sp>
        <p:nvSpPr>
          <p:cNvPr id="5" name="Rectangle 4">
            <a:extLst>
              <a:ext uri="{FF2B5EF4-FFF2-40B4-BE49-F238E27FC236}">
                <a16:creationId xmlns:a16="http://schemas.microsoft.com/office/drawing/2014/main" id="{1267E5A5-389A-5C4D-B529-5FC43F0B5A06}"/>
              </a:ext>
            </a:extLst>
          </p:cNvPr>
          <p:cNvSpPr/>
          <p:nvPr/>
        </p:nvSpPr>
        <p:spPr>
          <a:xfrm>
            <a:off x="-1107633" y="6412612"/>
            <a:ext cx="7702199" cy="338554"/>
          </a:xfrm>
          <a:prstGeom prst="rect">
            <a:avLst/>
          </a:prstGeom>
        </p:spPr>
        <p:txBody>
          <a:bodyPr wrap="squar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Gardner et al. 20; others</a:t>
            </a:r>
            <a:r>
              <a:rPr lang="en-US" sz="1600" dirty="0">
                <a:solidFill>
                  <a:schemeClr val="bg1">
                    <a:lumMod val="50000"/>
                  </a:schemeClr>
                </a:solidFill>
                <a:latin typeface="Merriweather Sans" charset="0"/>
                <a:ea typeface="Merriweather Sans" charset="0"/>
                <a:cs typeface="Merriweather Sans" charset="0"/>
              </a:rPr>
              <a:t>]</a:t>
            </a:r>
          </a:p>
        </p:txBody>
      </p:sp>
      <p:sp>
        <p:nvSpPr>
          <p:cNvPr id="6" name="Rounded Rectangle 5">
            <a:extLst>
              <a:ext uri="{FF2B5EF4-FFF2-40B4-BE49-F238E27FC236}">
                <a16:creationId xmlns:a16="http://schemas.microsoft.com/office/drawing/2014/main" id="{015B9A72-112A-BB44-BF8D-E575533DCD8B}"/>
              </a:ext>
            </a:extLst>
          </p:cNvPr>
          <p:cNvSpPr/>
          <p:nvPr/>
        </p:nvSpPr>
        <p:spPr>
          <a:xfrm>
            <a:off x="654618" y="2706290"/>
            <a:ext cx="6875518" cy="919401"/>
          </a:xfrm>
          <a:prstGeom prst="roundRect">
            <a:avLst/>
          </a:prstGeom>
          <a:solidFill>
            <a:schemeClr val="bg1">
              <a:lumMod val="95000"/>
            </a:schemeClr>
          </a:solidFill>
        </p:spPr>
        <p:txBody>
          <a:bodyPr wrap="square">
            <a:spAutoFit/>
          </a:bodyPr>
          <a:lstStyle/>
          <a:p>
            <a:r>
              <a:rPr lang="en-US" sz="1600" b="1" i="1" dirty="0">
                <a:latin typeface="Merriweather Sans" panose="02000503060000020004" pitchFamily="2" charset="77"/>
              </a:rPr>
              <a:t>Context: </a:t>
            </a:r>
            <a:r>
              <a:rPr lang="en-US" sz="1600" i="1" dirty="0">
                <a:latin typeface="Merriweather Sans" panose="02000503060000020004" pitchFamily="2" charset="77"/>
              </a:rPr>
              <a:t>In the United States especially, several high-profile cases such as Debra </a:t>
            </a:r>
            <a:r>
              <a:rPr lang="en-US" sz="1600" i="1" dirty="0" err="1">
                <a:latin typeface="Merriweather Sans" panose="02000503060000020004" pitchFamily="2" charset="77"/>
              </a:rPr>
              <a:t>LaFave</a:t>
            </a:r>
            <a:r>
              <a:rPr lang="en-US" sz="1600" i="1" dirty="0">
                <a:latin typeface="Merriweather Sans" panose="02000503060000020004" pitchFamily="2" charset="77"/>
              </a:rPr>
              <a:t>, Pamela Rogers, and Mary Kay Letourneau have caused increased scrutiny on teacher misconduct. </a:t>
            </a:r>
          </a:p>
        </p:txBody>
      </p:sp>
      <p:sp>
        <p:nvSpPr>
          <p:cNvPr id="8" name="Google Shape;804;p82">
            <a:extLst>
              <a:ext uri="{FF2B5EF4-FFF2-40B4-BE49-F238E27FC236}">
                <a16:creationId xmlns:a16="http://schemas.microsoft.com/office/drawing/2014/main" id="{E6CE678C-51BB-3249-8319-BD96BE9FB73A}"/>
              </a:ext>
            </a:extLst>
          </p:cNvPr>
          <p:cNvSpPr/>
          <p:nvPr/>
        </p:nvSpPr>
        <p:spPr>
          <a:xfrm>
            <a:off x="960382" y="3927991"/>
            <a:ext cx="5719818" cy="584775"/>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b="1" i="1" dirty="0">
                <a:solidFill>
                  <a:schemeClr val="dk1"/>
                </a:solidFill>
                <a:latin typeface="Merriweather Sans" panose="02000503060000020004" pitchFamily="2" charset="77"/>
              </a:rPr>
              <a:t>Question:</a:t>
            </a:r>
            <a:r>
              <a:rPr lang="en-US" i="1" dirty="0">
                <a:solidFill>
                  <a:schemeClr val="dk1"/>
                </a:solidFill>
                <a:latin typeface="Merriweather Sans" panose="02000503060000020004" pitchFamily="2" charset="77"/>
              </a:rPr>
              <a:t> </a:t>
            </a:r>
            <a:r>
              <a:rPr lang="en-US" i="1" dirty="0">
                <a:latin typeface="Merriweather Sans" panose="02000503060000020004" pitchFamily="2" charset="77"/>
              </a:rPr>
              <a:t>What has been the result of this publicity?</a:t>
            </a:r>
            <a:endParaRPr lang="en-US" b="1" i="1" dirty="0">
              <a:solidFill>
                <a:schemeClr val="dk1"/>
              </a:solidFill>
              <a:latin typeface="Merriweather Sans" panose="02000503060000020004" pitchFamily="2" charset="77"/>
            </a:endParaRPr>
          </a:p>
        </p:txBody>
      </p:sp>
      <p:grpSp>
        <p:nvGrpSpPr>
          <p:cNvPr id="9" name="Group 8">
            <a:extLst>
              <a:ext uri="{FF2B5EF4-FFF2-40B4-BE49-F238E27FC236}">
                <a16:creationId xmlns:a16="http://schemas.microsoft.com/office/drawing/2014/main" id="{DC4F7FAE-5538-2943-BDE0-73206C9D507D}"/>
              </a:ext>
            </a:extLst>
          </p:cNvPr>
          <p:cNvGrpSpPr/>
          <p:nvPr/>
        </p:nvGrpSpPr>
        <p:grpSpPr>
          <a:xfrm>
            <a:off x="2137028" y="4004379"/>
            <a:ext cx="1060184" cy="953733"/>
            <a:chOff x="2301566" y="813740"/>
            <a:chExt cx="1060184" cy="953733"/>
          </a:xfrm>
        </p:grpSpPr>
        <p:cxnSp>
          <p:nvCxnSpPr>
            <p:cNvPr id="10" name="Straight Connector 9">
              <a:extLst>
                <a:ext uri="{FF2B5EF4-FFF2-40B4-BE49-F238E27FC236}">
                  <a16:creationId xmlns:a16="http://schemas.microsoft.com/office/drawing/2014/main" id="{D51DA69C-2AB6-2849-B1B3-B024BC9C99F4}"/>
                </a:ext>
              </a:extLst>
            </p:cNvPr>
            <p:cNvCxnSpPr>
              <a:cxnSpLocks/>
            </p:cNvCxnSpPr>
            <p:nvPr/>
          </p:nvCxnSpPr>
          <p:spPr bwMode="auto">
            <a:xfrm>
              <a:off x="2301566" y="813740"/>
              <a:ext cx="1060184" cy="454906"/>
            </a:xfrm>
            <a:prstGeom prst="line">
              <a:avLst/>
            </a:prstGeom>
            <a:noFill/>
            <a:ln w="38100" cap="flat" cmpd="sng" algn="ctr">
              <a:solidFill>
                <a:srgbClr val="FF0000"/>
              </a:solidFill>
              <a:prstDash val="sysDot"/>
              <a:round/>
              <a:headEnd type="none" w="med" len="med"/>
              <a:tailEnd type="none"/>
            </a:ln>
            <a:effectLst/>
          </p:spPr>
        </p:cxnSp>
        <p:sp>
          <p:nvSpPr>
            <p:cNvPr id="11" name="TextBox 10">
              <a:extLst>
                <a:ext uri="{FF2B5EF4-FFF2-40B4-BE49-F238E27FC236}">
                  <a16:creationId xmlns:a16="http://schemas.microsoft.com/office/drawing/2014/main" id="{87351FF6-A518-D042-BFF6-9C46B9F4F107}"/>
                </a:ext>
              </a:extLst>
            </p:cNvPr>
            <p:cNvSpPr txBox="1"/>
            <p:nvPr/>
          </p:nvSpPr>
          <p:spPr>
            <a:xfrm>
              <a:off x="2325235" y="1398141"/>
              <a:ext cx="937372"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What’s</a:t>
              </a:r>
              <a:endParaRPr lang="en-US" sz="1600" dirty="0">
                <a:solidFill>
                  <a:srgbClr val="FF0000"/>
                </a:solidFill>
                <a:latin typeface="Chalkduster" charset="0"/>
                <a:ea typeface="Chalkduster" charset="0"/>
                <a:cs typeface="Chalkduster" charset="0"/>
              </a:endParaRPr>
            </a:p>
          </p:txBody>
        </p:sp>
      </p:grpSp>
      <p:sp>
        <p:nvSpPr>
          <p:cNvPr id="13" name="Rectangle 12">
            <a:extLst>
              <a:ext uri="{FF2B5EF4-FFF2-40B4-BE49-F238E27FC236}">
                <a16:creationId xmlns:a16="http://schemas.microsoft.com/office/drawing/2014/main" id="{74EC210C-C24D-6B4A-8336-8E14C5D73101}"/>
              </a:ext>
            </a:extLst>
          </p:cNvPr>
          <p:cNvSpPr/>
          <p:nvPr/>
        </p:nvSpPr>
        <p:spPr>
          <a:xfrm>
            <a:off x="7644443" y="4056905"/>
            <a:ext cx="3684022" cy="307777"/>
          </a:xfrm>
          <a:prstGeom prst="rect">
            <a:avLst/>
          </a:prstGeom>
          <a:solidFill>
            <a:schemeClr val="accent6">
              <a:lumMod val="20000"/>
              <a:lumOff val="80000"/>
            </a:schemeClr>
          </a:solidFill>
        </p:spPr>
        <p:txBody>
          <a:bodyPr wrap="none">
            <a:spAutoFit/>
          </a:bodyPr>
          <a:lstStyle/>
          <a:p>
            <a:r>
              <a:rPr lang="en-US" sz="1400" i="1" dirty="0">
                <a:latin typeface="Merriweather Sans" panose="02000503060000020004" pitchFamily="2" charset="77"/>
              </a:rPr>
              <a:t>“increased scrutiny on teacher misconduct”</a:t>
            </a:r>
          </a:p>
        </p:txBody>
      </p:sp>
      <p:sp>
        <p:nvSpPr>
          <p:cNvPr id="14" name="Right Arrow 13">
            <a:extLst>
              <a:ext uri="{FF2B5EF4-FFF2-40B4-BE49-F238E27FC236}">
                <a16:creationId xmlns:a16="http://schemas.microsoft.com/office/drawing/2014/main" id="{6BDEE06F-9DA2-FD45-8D1B-523914FA0A98}"/>
              </a:ext>
            </a:extLst>
          </p:cNvPr>
          <p:cNvSpPr/>
          <p:nvPr/>
        </p:nvSpPr>
        <p:spPr>
          <a:xfrm>
            <a:off x="6913930" y="4010902"/>
            <a:ext cx="573450" cy="41895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A4BF973-EA50-3E42-8D63-DB8B8C49B103}"/>
              </a:ext>
            </a:extLst>
          </p:cNvPr>
          <p:cNvSpPr/>
          <p:nvPr/>
        </p:nvSpPr>
        <p:spPr>
          <a:xfrm>
            <a:off x="6913930" y="4540181"/>
            <a:ext cx="573450" cy="4189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1B1F9C-AFDB-5046-9E48-EA7E47540B2D}"/>
              </a:ext>
            </a:extLst>
          </p:cNvPr>
          <p:cNvSpPr/>
          <p:nvPr/>
        </p:nvSpPr>
        <p:spPr>
          <a:xfrm>
            <a:off x="8465772" y="4559915"/>
            <a:ext cx="1946367" cy="307777"/>
          </a:xfrm>
          <a:prstGeom prst="rect">
            <a:avLst/>
          </a:prstGeom>
          <a:solidFill>
            <a:srgbClr val="FF0000">
              <a:alpha val="12941"/>
            </a:srgbClr>
          </a:solidFill>
        </p:spPr>
        <p:txBody>
          <a:bodyPr wrap="none">
            <a:spAutoFit/>
          </a:bodyPr>
          <a:lstStyle/>
          <a:p>
            <a:r>
              <a:rPr lang="en-US" sz="1400" i="1" dirty="0">
                <a:latin typeface="Merriweather Sans" panose="02000503060000020004" pitchFamily="2" charset="77"/>
              </a:rPr>
              <a:t>“teacher misconduct”</a:t>
            </a:r>
          </a:p>
        </p:txBody>
      </p:sp>
    </p:spTree>
    <p:extLst>
      <p:ext uri="{BB962C8B-B14F-4D97-AF65-F5344CB8AC3E}">
        <p14:creationId xmlns:p14="http://schemas.microsoft.com/office/powerpoint/2010/main" val="379467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71</a:t>
            </a:fld>
            <a:endParaRPr lang="en-US" dirty="0"/>
          </a:p>
        </p:txBody>
      </p:sp>
      <p:pic>
        <p:nvPicPr>
          <p:cNvPr id="18" name="Picture 17" descr="A picture containing text, electronics, computer, display&#10;&#10;Description automatically generated">
            <a:extLst>
              <a:ext uri="{FF2B5EF4-FFF2-40B4-BE49-F238E27FC236}">
                <a16:creationId xmlns:a16="http://schemas.microsoft.com/office/drawing/2014/main" id="{9922D551-8FF2-45BC-03AA-FF441C5169CD}"/>
              </a:ext>
            </a:extLst>
          </p:cNvPr>
          <p:cNvPicPr>
            <a:picLocks noChangeAspect="1"/>
          </p:cNvPicPr>
          <p:nvPr/>
        </p:nvPicPr>
        <p:blipFill>
          <a:blip r:embed="rId3"/>
          <a:stretch>
            <a:fillRect/>
          </a:stretch>
        </p:blipFill>
        <p:spPr>
          <a:xfrm>
            <a:off x="4651949" y="1409897"/>
            <a:ext cx="6735316" cy="5129545"/>
          </a:xfrm>
          <a:prstGeom prst="rect">
            <a:avLst/>
          </a:prstGeom>
        </p:spPr>
      </p:pic>
      <p:sp>
        <p:nvSpPr>
          <p:cNvPr id="20" name="TextBox 19">
            <a:extLst>
              <a:ext uri="{FF2B5EF4-FFF2-40B4-BE49-F238E27FC236}">
                <a16:creationId xmlns:a16="http://schemas.microsoft.com/office/drawing/2014/main" id="{8B198B01-9F5D-F06C-3996-6989A10F5965}"/>
              </a:ext>
            </a:extLst>
          </p:cNvPr>
          <p:cNvSpPr txBox="1"/>
          <p:nvPr/>
        </p:nvSpPr>
        <p:spPr>
          <a:xfrm>
            <a:off x="586152" y="2774340"/>
            <a:ext cx="3622665" cy="1200329"/>
          </a:xfrm>
          <a:prstGeom prst="rect">
            <a:avLst/>
          </a:prstGeom>
          <a:noFill/>
        </p:spPr>
        <p:txBody>
          <a:bodyPr wrap="square">
            <a:spAutoFit/>
          </a:bodyPr>
          <a:lstStyle/>
          <a:p>
            <a:r>
              <a:rPr lang="en-US" sz="2400" dirty="0"/>
              <a:t>“Tesla's Autopilot system confusing horse-drawn carriage for truck”</a:t>
            </a:r>
          </a:p>
        </p:txBody>
      </p:sp>
    </p:spTree>
    <p:extLst>
      <p:ext uri="{BB962C8B-B14F-4D97-AF65-F5344CB8AC3E}">
        <p14:creationId xmlns:p14="http://schemas.microsoft.com/office/powerpoint/2010/main" val="193255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Limited data lead to brittle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1677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sz="4000" dirty="0"/>
              <a:t>Problem: Diminishing Returns of Scaling</a:t>
            </a:r>
          </a:p>
        </p:txBody>
      </p:sp>
      <p:sp>
        <p:nvSpPr>
          <p:cNvPr id="3" name="Content Placeholder 2">
            <a:extLst>
              <a:ext uri="{FF2B5EF4-FFF2-40B4-BE49-F238E27FC236}">
                <a16:creationId xmlns:a16="http://schemas.microsoft.com/office/drawing/2014/main" id="{60F6268C-AB29-6F4C-BAF7-AAE010C8E4A6}"/>
              </a:ext>
            </a:extLst>
          </p:cNvPr>
          <p:cNvSpPr>
            <a:spLocks noGrp="1"/>
          </p:cNvSpPr>
          <p:nvPr>
            <p:ph idx="1"/>
          </p:nvPr>
        </p:nvSpPr>
        <p:spPr>
          <a:xfrm>
            <a:off x="1103241" y="1825625"/>
            <a:ext cx="10515600" cy="4351338"/>
          </a:xfrm>
        </p:spPr>
        <p:txBody>
          <a:bodyPr/>
          <a:lstStyle/>
          <a:p>
            <a:endParaRPr lang="en-US"/>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a:xfrm>
            <a:off x="10731429" y="6296025"/>
            <a:ext cx="530225" cy="365125"/>
          </a:xfrm>
        </p:spPr>
        <p:txBody>
          <a:bodyPr/>
          <a:lstStyle/>
          <a:p>
            <a:pPr>
              <a:defRPr/>
            </a:pPr>
            <a:fld id="{0121240C-47AF-2F4D-83B3-CC3EDF50F794}" type="slidenum">
              <a:rPr lang="en-US" smtClean="0"/>
              <a:pPr>
                <a:defRPr/>
              </a:pPr>
              <a:t>73</a:t>
            </a:fld>
            <a:endParaRPr lang="en-US" dirty="0"/>
          </a:p>
        </p:txBody>
      </p:sp>
      <p:pic>
        <p:nvPicPr>
          <p:cNvPr id="8" name="Google Shape;428;p70">
            <a:extLst>
              <a:ext uri="{FF2B5EF4-FFF2-40B4-BE49-F238E27FC236}">
                <a16:creationId xmlns:a16="http://schemas.microsoft.com/office/drawing/2014/main" id="{AB4CB139-6EDB-A8FC-3316-AF45C89631E2}"/>
              </a:ext>
            </a:extLst>
          </p:cNvPr>
          <p:cNvPicPr preferRelativeResize="0"/>
          <p:nvPr/>
        </p:nvPicPr>
        <p:blipFill rotWithShape="1">
          <a:blip r:embed="rId2">
            <a:alphaModFix/>
          </a:blip>
          <a:srcRect l="4668" t="14423" r="2619" b="3566"/>
          <a:stretch/>
        </p:blipFill>
        <p:spPr>
          <a:xfrm>
            <a:off x="281262" y="2093300"/>
            <a:ext cx="5564845" cy="3487328"/>
          </a:xfrm>
          <a:prstGeom prst="rect">
            <a:avLst/>
          </a:prstGeom>
          <a:noFill/>
          <a:ln>
            <a:noFill/>
          </a:ln>
        </p:spPr>
      </p:pic>
      <p:pic>
        <p:nvPicPr>
          <p:cNvPr id="9" name="object 4">
            <a:extLst>
              <a:ext uri="{FF2B5EF4-FFF2-40B4-BE49-F238E27FC236}">
                <a16:creationId xmlns:a16="http://schemas.microsoft.com/office/drawing/2014/main" id="{DC1B56CC-D566-7D1A-D01A-A51563119BE8}"/>
              </a:ext>
            </a:extLst>
          </p:cNvPr>
          <p:cNvPicPr/>
          <p:nvPr/>
        </p:nvPicPr>
        <p:blipFill>
          <a:blip r:embed="rId3" cstate="print"/>
          <a:stretch>
            <a:fillRect/>
          </a:stretch>
        </p:blipFill>
        <p:spPr>
          <a:xfrm>
            <a:off x="6345895" y="2009622"/>
            <a:ext cx="5735115" cy="3710955"/>
          </a:xfrm>
          <a:prstGeom prst="rect">
            <a:avLst/>
          </a:prstGeom>
        </p:spPr>
      </p:pic>
    </p:spTree>
    <p:extLst>
      <p:ext uri="{BB962C8B-B14F-4D97-AF65-F5344CB8AC3E}">
        <p14:creationId xmlns:p14="http://schemas.microsoft.com/office/powerpoint/2010/main" val="229939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br>
              <a:rPr lang="en-US" b="0" dirty="0">
                <a:solidFill>
                  <a:srgbClr val="FF0000"/>
                </a:solidFill>
              </a:rPr>
            </a:br>
            <a:r>
              <a:rPr lang="en-US" b="0" dirty="0">
                <a:solidFill>
                  <a:srgbClr val="FF0000"/>
                </a:solidFill>
              </a:rPr>
              <a:t>x </a:t>
            </a:r>
            <a:r>
              <a:rPr lang="en-US" b="0" dirty="0"/>
              <a:t>Scaling models is costly. </a:t>
            </a:r>
            <a:br>
              <a:rPr lang="en-US" b="0" dirty="0"/>
            </a:br>
            <a:r>
              <a:rPr lang="en-US" b="0" dirty="0">
                <a:solidFill>
                  <a:srgbClr val="FF0000"/>
                </a:solidFill>
              </a:rPr>
              <a:t>x </a:t>
            </a:r>
            <a:r>
              <a:rPr lang="en-US" b="0" dirty="0"/>
              <a:t>There are diminishing returns. </a:t>
            </a:r>
            <a:br>
              <a:rPr lang="en-US" b="0" dirty="0"/>
            </a:br>
            <a:br>
              <a:rPr lang="en-US" b="0" dirty="0">
                <a:solidFill>
                  <a:srgbClr val="009545"/>
                </a:solidFill>
              </a:rPr>
            </a:br>
            <a:br>
              <a:rPr lang="en-US" b="0" dirty="0">
                <a:solidFill>
                  <a:srgbClr val="009545"/>
                </a:solidFill>
              </a:rPr>
            </a:br>
            <a:r>
              <a:rPr lang="en-US" dirty="0"/>
              <a:t>Open question:</a:t>
            </a:r>
            <a:r>
              <a:rPr lang="en-US" b="0" dirty="0"/>
              <a:t> how far can we scale?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181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EFB5-AEA9-E44C-B85B-C538C3FAFDB4}"/>
              </a:ext>
            </a:extLst>
          </p:cNvPr>
          <p:cNvSpPr>
            <a:spLocks noGrp="1"/>
          </p:cNvSpPr>
          <p:nvPr>
            <p:ph type="title"/>
          </p:nvPr>
        </p:nvSpPr>
        <p:spPr/>
        <p:txBody>
          <a:bodyPr/>
          <a:lstStyle/>
          <a:p>
            <a:r>
              <a:rPr lang="en-US" dirty="0"/>
              <a:t>Language Interpretation Is Hard </a:t>
            </a:r>
          </a:p>
        </p:txBody>
      </p:sp>
      <p:sp>
        <p:nvSpPr>
          <p:cNvPr id="4" name="Slide Number Placeholder 3">
            <a:extLst>
              <a:ext uri="{FF2B5EF4-FFF2-40B4-BE49-F238E27FC236}">
                <a16:creationId xmlns:a16="http://schemas.microsoft.com/office/drawing/2014/main" id="{84AB3036-D7EC-5147-B148-A16B3D37352D}"/>
              </a:ext>
            </a:extLst>
          </p:cNvPr>
          <p:cNvSpPr>
            <a:spLocks noGrp="1"/>
          </p:cNvSpPr>
          <p:nvPr>
            <p:ph type="sldNum" sz="quarter" idx="12"/>
          </p:nvPr>
        </p:nvSpPr>
        <p:spPr/>
        <p:txBody>
          <a:bodyPr/>
          <a:lstStyle/>
          <a:p>
            <a:pPr>
              <a:defRPr/>
            </a:pPr>
            <a:fld id="{0121240C-47AF-2F4D-83B3-CC3EDF50F794}" type="slidenum">
              <a:rPr lang="en-US" smtClean="0"/>
              <a:pPr>
                <a:defRPr/>
              </a:pPr>
              <a:t>75</a:t>
            </a:fld>
            <a:endParaRPr lang="en-US" dirty="0"/>
          </a:p>
        </p:txBody>
      </p:sp>
      <p:graphicFrame>
        <p:nvGraphicFramePr>
          <p:cNvPr id="5" name="Table 5">
            <a:extLst>
              <a:ext uri="{FF2B5EF4-FFF2-40B4-BE49-F238E27FC236}">
                <a16:creationId xmlns:a16="http://schemas.microsoft.com/office/drawing/2014/main" id="{111A649C-DBEF-124E-90CA-752A884340AE}"/>
              </a:ext>
            </a:extLst>
          </p:cNvPr>
          <p:cNvGraphicFramePr>
            <a:graphicFrameLocks noGrp="1"/>
          </p:cNvGraphicFramePr>
          <p:nvPr/>
        </p:nvGraphicFramePr>
        <p:xfrm>
          <a:off x="661727" y="1919523"/>
          <a:ext cx="10721062" cy="3895529"/>
        </p:xfrm>
        <a:graphic>
          <a:graphicData uri="http://schemas.openxmlformats.org/drawingml/2006/table">
            <a:tbl>
              <a:tblPr firstRow="1" bandRow="1">
                <a:tableStyleId>{2D5ABB26-0587-4C30-8999-92F81FD0307C}</a:tableStyleId>
              </a:tblPr>
              <a:tblGrid>
                <a:gridCol w="2557590">
                  <a:extLst>
                    <a:ext uri="{9D8B030D-6E8A-4147-A177-3AD203B41FA5}">
                      <a16:colId xmlns:a16="http://schemas.microsoft.com/office/drawing/2014/main" val="1692622152"/>
                    </a:ext>
                  </a:extLst>
                </a:gridCol>
                <a:gridCol w="4230794">
                  <a:extLst>
                    <a:ext uri="{9D8B030D-6E8A-4147-A177-3AD203B41FA5}">
                      <a16:colId xmlns:a16="http://schemas.microsoft.com/office/drawing/2014/main" val="2697616676"/>
                    </a:ext>
                  </a:extLst>
                </a:gridCol>
                <a:gridCol w="3932678">
                  <a:extLst>
                    <a:ext uri="{9D8B030D-6E8A-4147-A177-3AD203B41FA5}">
                      <a16:colId xmlns:a16="http://schemas.microsoft.com/office/drawing/2014/main" val="2206072884"/>
                    </a:ext>
                  </a:extLst>
                </a:gridCol>
              </a:tblGrid>
              <a:tr h="749131">
                <a:tc>
                  <a:txBody>
                    <a:bodyPr/>
                    <a:lstStyle/>
                    <a:p>
                      <a:endParaRPr lang="en-US" sz="2000" dirty="0"/>
                    </a:p>
                  </a:txBody>
                  <a:tcPr/>
                </a:tc>
                <a:tc>
                  <a:txBody>
                    <a:bodyPr/>
                    <a:lstStyle/>
                    <a:p>
                      <a:r>
                        <a:rPr lang="en-US" sz="2000" b="1" dirty="0">
                          <a:solidFill>
                            <a:schemeClr val="accent1"/>
                          </a:solidFill>
                        </a:rPr>
                        <a:t>What I say </a:t>
                      </a:r>
                    </a:p>
                  </a:txBody>
                  <a:tcPr/>
                </a:tc>
                <a:tc>
                  <a:txBody>
                    <a:bodyPr/>
                    <a:lstStyle/>
                    <a:p>
                      <a:r>
                        <a:rPr lang="en-US" sz="2000" b="1" dirty="0">
                          <a:solidFill>
                            <a:srgbClr val="FF0000"/>
                          </a:solidFill>
                        </a:rPr>
                        <a:t>What I mean </a:t>
                      </a:r>
                    </a:p>
                  </a:txBody>
                  <a:tcPr/>
                </a:tc>
                <a:extLst>
                  <a:ext uri="{0D108BD9-81ED-4DB2-BD59-A6C34878D82A}">
                    <a16:rowId xmlns:a16="http://schemas.microsoft.com/office/drawing/2014/main" val="1969959020"/>
                  </a:ext>
                </a:extLst>
              </a:tr>
              <a:tr h="899005">
                <a:tc>
                  <a:txBody>
                    <a:bodyPr/>
                    <a:lstStyle/>
                    <a:p>
                      <a:r>
                        <a:rPr lang="en-US" sz="2000" dirty="0"/>
                        <a:t>Implicit meaning </a:t>
                      </a:r>
                    </a:p>
                  </a:txBody>
                  <a:tcPr/>
                </a:tc>
                <a:tc>
                  <a:txBody>
                    <a:bodyPr/>
                    <a:lstStyle/>
                    <a:p>
                      <a:r>
                        <a:rPr lang="en-US" sz="2000" i="1" dirty="0"/>
                        <a:t>I didn’t eat anything since this morning</a:t>
                      </a:r>
                    </a:p>
                  </a:txBody>
                  <a:tcPr/>
                </a:tc>
                <a:tc>
                  <a:txBody>
                    <a:bodyPr/>
                    <a:lstStyle/>
                    <a:p>
                      <a:r>
                        <a:rPr lang="en-US" sz="2000" i="1" dirty="0"/>
                        <a:t>I am hungry </a:t>
                      </a:r>
                    </a:p>
                  </a:txBody>
                  <a:tcPr/>
                </a:tc>
                <a:extLst>
                  <a:ext uri="{0D108BD9-81ED-4DB2-BD59-A6C34878D82A}">
                    <a16:rowId xmlns:a16="http://schemas.microsoft.com/office/drawing/2014/main" val="3314042683"/>
                  </a:ext>
                </a:extLst>
              </a:tr>
              <a:tr h="749131">
                <a:tc>
                  <a:txBody>
                    <a:bodyPr/>
                    <a:lstStyle/>
                    <a:p>
                      <a:r>
                        <a:rPr lang="en-US" sz="2000" dirty="0"/>
                        <a:t>Non-literal meaning</a:t>
                      </a:r>
                    </a:p>
                  </a:txBody>
                  <a:tcPr/>
                </a:tc>
                <a:tc>
                  <a:txBody>
                    <a:bodyPr/>
                    <a:lstStyle/>
                    <a:p>
                      <a:r>
                        <a:rPr lang="en-US" sz="2000" i="1" dirty="0"/>
                        <a:t>I can eat a horse </a:t>
                      </a:r>
                    </a:p>
                  </a:txBody>
                  <a:tcPr/>
                </a:tc>
                <a:tc>
                  <a:txBody>
                    <a:bodyPr/>
                    <a:lstStyle/>
                    <a:p>
                      <a:r>
                        <a:rPr lang="en-US" sz="2000" i="1" dirty="0"/>
                        <a:t>I’m really hungry (even though can’t actually eat a horse) </a:t>
                      </a:r>
                    </a:p>
                  </a:txBody>
                  <a:tcPr/>
                </a:tc>
                <a:extLst>
                  <a:ext uri="{0D108BD9-81ED-4DB2-BD59-A6C34878D82A}">
                    <a16:rowId xmlns:a16="http://schemas.microsoft.com/office/drawing/2014/main" val="427053120"/>
                  </a:ext>
                </a:extLst>
              </a:tr>
              <a:tr h="749131">
                <a:tc>
                  <a:txBody>
                    <a:bodyPr/>
                    <a:lstStyle/>
                    <a:p>
                      <a:r>
                        <a:rPr lang="en-US" sz="2000" dirty="0"/>
                        <a:t>Pragmatics </a:t>
                      </a:r>
                    </a:p>
                  </a:txBody>
                  <a:tcPr/>
                </a:tc>
                <a:tc>
                  <a:txBody>
                    <a:bodyPr/>
                    <a:lstStyle/>
                    <a:p>
                      <a:r>
                        <a:rPr lang="en-US" sz="2000" i="1" dirty="0"/>
                        <a:t>Do you have some food here? </a:t>
                      </a:r>
                    </a:p>
                  </a:txBody>
                  <a:tcPr/>
                </a:tc>
                <a:tc>
                  <a:txBody>
                    <a:bodyPr/>
                    <a:lstStyle/>
                    <a:p>
                      <a:r>
                        <a:rPr lang="en-US" sz="2000" i="1" dirty="0"/>
                        <a:t>Please give me some </a:t>
                      </a:r>
                    </a:p>
                  </a:txBody>
                  <a:tcPr/>
                </a:tc>
                <a:extLst>
                  <a:ext uri="{0D108BD9-81ED-4DB2-BD59-A6C34878D82A}">
                    <a16:rowId xmlns:a16="http://schemas.microsoft.com/office/drawing/2014/main" val="1841614716"/>
                  </a:ext>
                </a:extLst>
              </a:tr>
              <a:tr h="749131">
                <a:tc>
                  <a:txBody>
                    <a:bodyPr/>
                    <a:lstStyle/>
                    <a:p>
                      <a:r>
                        <a:rPr lang="en-US" sz="2000" dirty="0"/>
                        <a:t>Common background </a:t>
                      </a:r>
                    </a:p>
                  </a:txBody>
                  <a:tcPr/>
                </a:tc>
                <a:tc>
                  <a:txBody>
                    <a:bodyPr/>
                    <a:lstStyle/>
                    <a:p>
                      <a:r>
                        <a:rPr lang="en-US" sz="2000" i="1" dirty="0"/>
                        <a:t>There is a new restaurant in the city </a:t>
                      </a:r>
                    </a:p>
                  </a:txBody>
                  <a:tcPr/>
                </a:tc>
                <a:tc>
                  <a:txBody>
                    <a:bodyPr/>
                    <a:lstStyle/>
                    <a:p>
                      <a:r>
                        <a:rPr lang="en-US" sz="2000" i="1" dirty="0"/>
                        <a:t>... in the city we’re are in now. </a:t>
                      </a:r>
                    </a:p>
                  </a:txBody>
                  <a:tcPr/>
                </a:tc>
                <a:extLst>
                  <a:ext uri="{0D108BD9-81ED-4DB2-BD59-A6C34878D82A}">
                    <a16:rowId xmlns:a16="http://schemas.microsoft.com/office/drawing/2014/main" val="528100499"/>
                  </a:ext>
                </a:extLst>
              </a:tr>
            </a:tbl>
          </a:graphicData>
        </a:graphic>
      </p:graphicFrame>
    </p:spTree>
    <p:extLst>
      <p:ext uri="{BB962C8B-B14F-4D97-AF65-F5344CB8AC3E}">
        <p14:creationId xmlns:p14="http://schemas.microsoft.com/office/powerpoint/2010/main" val="2270229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85F1-51E6-EE45-9A11-98D32FC5AB7E}"/>
              </a:ext>
            </a:extLst>
          </p:cNvPr>
          <p:cNvSpPr>
            <a:spLocks noGrp="1"/>
          </p:cNvSpPr>
          <p:nvPr>
            <p:ph type="title"/>
          </p:nvPr>
        </p:nvSpPr>
        <p:spPr/>
        <p:txBody>
          <a:bodyPr/>
          <a:lstStyle/>
          <a:p>
            <a:r>
              <a:rPr lang="en-US" dirty="0"/>
              <a:t>But what is “context”? </a:t>
            </a:r>
          </a:p>
        </p:txBody>
      </p:sp>
      <p:sp>
        <p:nvSpPr>
          <p:cNvPr id="3" name="Content Placeholder 2">
            <a:extLst>
              <a:ext uri="{FF2B5EF4-FFF2-40B4-BE49-F238E27FC236}">
                <a16:creationId xmlns:a16="http://schemas.microsoft.com/office/drawing/2014/main" id="{D96D228B-CBAF-9143-9729-8DAB844C01C8}"/>
              </a:ext>
            </a:extLst>
          </p:cNvPr>
          <p:cNvSpPr>
            <a:spLocks noGrp="1"/>
          </p:cNvSpPr>
          <p:nvPr>
            <p:ph idx="1"/>
          </p:nvPr>
        </p:nvSpPr>
        <p:spPr/>
        <p:txBody>
          <a:bodyPr/>
          <a:lstStyle/>
          <a:p>
            <a:r>
              <a:rPr lang="en-US" dirty="0"/>
              <a:t>”Context” is everything</a:t>
            </a:r>
          </a:p>
          <a:p>
            <a:pPr lvl="1"/>
            <a:r>
              <a:rPr lang="en-US" dirty="0"/>
              <a:t>Seeing</a:t>
            </a:r>
          </a:p>
          <a:p>
            <a:pPr lvl="1"/>
            <a:r>
              <a:rPr lang="en-US" dirty="0"/>
              <a:t>Touching </a:t>
            </a:r>
          </a:p>
          <a:p>
            <a:pPr lvl="1"/>
            <a:r>
              <a:rPr lang="en-US" dirty="0"/>
              <a:t>Hearing </a:t>
            </a:r>
          </a:p>
          <a:p>
            <a:pPr lvl="1"/>
            <a:r>
              <a:rPr lang="en-US" dirty="0"/>
              <a:t>Reading </a:t>
            </a:r>
          </a:p>
        </p:txBody>
      </p:sp>
      <p:sp>
        <p:nvSpPr>
          <p:cNvPr id="4" name="Slide Number Placeholder 3">
            <a:extLst>
              <a:ext uri="{FF2B5EF4-FFF2-40B4-BE49-F238E27FC236}">
                <a16:creationId xmlns:a16="http://schemas.microsoft.com/office/drawing/2014/main" id="{E0659BC3-4D7B-1C48-A524-D47100CDC6A9}"/>
              </a:ext>
            </a:extLst>
          </p:cNvPr>
          <p:cNvSpPr>
            <a:spLocks noGrp="1"/>
          </p:cNvSpPr>
          <p:nvPr>
            <p:ph type="sldNum" sz="quarter" idx="12"/>
          </p:nvPr>
        </p:nvSpPr>
        <p:spPr/>
        <p:txBody>
          <a:bodyPr/>
          <a:lstStyle/>
          <a:p>
            <a:pPr>
              <a:defRPr/>
            </a:pPr>
            <a:fld id="{0121240C-47AF-2F4D-83B3-CC3EDF50F794}" type="slidenum">
              <a:rPr lang="en-US" smtClean="0"/>
              <a:pPr>
                <a:defRPr/>
              </a:pPr>
              <a:t>76</a:t>
            </a:fld>
            <a:endParaRPr lang="en-US" dirty="0"/>
          </a:p>
        </p:txBody>
      </p:sp>
      <p:pic>
        <p:nvPicPr>
          <p:cNvPr id="5" name="Image" descr="Image">
            <a:extLst>
              <a:ext uri="{FF2B5EF4-FFF2-40B4-BE49-F238E27FC236}">
                <a16:creationId xmlns:a16="http://schemas.microsoft.com/office/drawing/2014/main" id="{3AB28A7F-56B5-7E4B-8EE2-13DE6D8DDB26}"/>
              </a:ext>
            </a:extLst>
          </p:cNvPr>
          <p:cNvPicPr>
            <a:picLocks noChangeAspect="1"/>
          </p:cNvPicPr>
          <p:nvPr/>
        </p:nvPicPr>
        <p:blipFill>
          <a:blip r:embed="rId3"/>
          <a:stretch>
            <a:fillRect/>
          </a:stretch>
        </p:blipFill>
        <p:spPr>
          <a:xfrm>
            <a:off x="4681373" y="1424067"/>
            <a:ext cx="7483900" cy="5314012"/>
          </a:xfrm>
          <a:prstGeom prst="rect">
            <a:avLst/>
          </a:prstGeom>
          <a:ln w="12700">
            <a:miter lim="400000"/>
          </a:ln>
        </p:spPr>
      </p:pic>
    </p:spTree>
    <p:extLst>
      <p:ext uri="{BB962C8B-B14F-4D97-AF65-F5344CB8AC3E}">
        <p14:creationId xmlns:p14="http://schemas.microsoft.com/office/powerpoint/2010/main" val="50971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Computers have </a:t>
            </a:r>
            <a:br>
              <a:rPr lang="en-US" b="0" dirty="0"/>
            </a:br>
            <a:r>
              <a:rPr lang="en-US" b="0" dirty="0"/>
              <a:t>a </a:t>
            </a:r>
            <a:r>
              <a:rPr lang="en-US" dirty="0"/>
              <a:t>narrow </a:t>
            </a:r>
            <a:r>
              <a:rPr lang="en-US" b="0" dirty="0"/>
              <a:t>access to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0345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Generated Knowledge is Inaccurate</a:t>
            </a:r>
          </a:p>
        </p:txBody>
      </p:sp>
      <p:pic>
        <p:nvPicPr>
          <p:cNvPr id="18" name="Content Placeholder 17" descr="Graphical user interface, chart&#10;&#10;Description automatically generated">
            <a:extLst>
              <a:ext uri="{FF2B5EF4-FFF2-40B4-BE49-F238E27FC236}">
                <a16:creationId xmlns:a16="http://schemas.microsoft.com/office/drawing/2014/main" id="{B53EB2A0-1E5B-3B46-A7D6-6FFE7E78A0A3}"/>
              </a:ext>
            </a:extLst>
          </p:cNvPr>
          <p:cNvPicPr>
            <a:picLocks noGrp="1" noChangeAspect="1"/>
          </p:cNvPicPr>
          <p:nvPr>
            <p:ph idx="1"/>
          </p:nvPr>
        </p:nvPicPr>
        <p:blipFill>
          <a:blip r:embed="rId2"/>
          <a:stretch>
            <a:fillRect/>
          </a:stretch>
        </p:blipFill>
        <p:spPr>
          <a:xfrm>
            <a:off x="4140200" y="2093119"/>
            <a:ext cx="3911600" cy="35306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78</a:t>
            </a:fld>
            <a:endParaRPr lang="en-US" dirty="0"/>
          </a:p>
        </p:txBody>
      </p:sp>
      <p:sp>
        <p:nvSpPr>
          <p:cNvPr id="20" name="Rectangle 19">
            <a:extLst>
              <a:ext uri="{FF2B5EF4-FFF2-40B4-BE49-F238E27FC236}">
                <a16:creationId xmlns:a16="http://schemas.microsoft.com/office/drawing/2014/main" id="{53D5098E-8071-984E-ADF8-12B7AAAFA546}"/>
              </a:ext>
            </a:extLst>
          </p:cNvPr>
          <p:cNvSpPr/>
          <p:nvPr/>
        </p:nvSpPr>
        <p:spPr>
          <a:xfrm>
            <a:off x="224563" y="6311015"/>
            <a:ext cx="2018501" cy="400110"/>
          </a:xfrm>
          <a:prstGeom prst="rect">
            <a:avLst/>
          </a:prstGeom>
        </p:spPr>
        <p:txBody>
          <a:bodyPr wrap="none">
            <a:spAutoFit/>
          </a:bodyPr>
          <a:lstStyle/>
          <a:p>
            <a:r>
              <a:rPr lang="en-US" sz="2000" dirty="0" err="1">
                <a:solidFill>
                  <a:schemeClr val="accent1"/>
                </a:solidFill>
                <a:effectLst/>
                <a:latin typeface="Consolas" panose="020B0609020204030204" pitchFamily="49" charset="0"/>
                <a:cs typeface="Consolas" panose="020B0609020204030204" pitchFamily="49" charset="0"/>
              </a:rPr>
              <a:t>RoBERTa</a:t>
            </a:r>
            <a:r>
              <a:rPr lang="en-US" sz="2000" dirty="0">
                <a:solidFill>
                  <a:schemeClr val="accent1"/>
                </a:solidFill>
                <a:effectLst/>
                <a:latin typeface="Consolas" panose="020B0609020204030204" pitchFamily="49" charset="0"/>
                <a:cs typeface="Consolas" panose="020B0609020204030204" pitchFamily="49" charset="0"/>
              </a:rPr>
              <a:t>-large</a:t>
            </a:r>
          </a:p>
        </p:txBody>
      </p:sp>
    </p:spTree>
    <p:extLst>
      <p:ext uri="{BB962C8B-B14F-4D97-AF65-F5344CB8AC3E}">
        <p14:creationId xmlns:p14="http://schemas.microsoft.com/office/powerpoint/2010/main" val="2617562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E43A-0DFF-E14A-83FB-8B816C8BE941}"/>
              </a:ext>
            </a:extLst>
          </p:cNvPr>
          <p:cNvSpPr>
            <a:spLocks noGrp="1"/>
          </p:cNvSpPr>
          <p:nvPr>
            <p:ph type="title"/>
          </p:nvPr>
        </p:nvSpPr>
        <p:spPr/>
        <p:txBody>
          <a:bodyPr/>
          <a:lstStyle/>
          <a:p>
            <a:r>
              <a:rPr lang="en-US" sz="3200" dirty="0"/>
              <a:t>The way forward: learning from additional modalities </a:t>
            </a:r>
          </a:p>
        </p:txBody>
      </p:sp>
      <p:sp>
        <p:nvSpPr>
          <p:cNvPr id="3" name="Content Placeholder 2">
            <a:extLst>
              <a:ext uri="{FF2B5EF4-FFF2-40B4-BE49-F238E27FC236}">
                <a16:creationId xmlns:a16="http://schemas.microsoft.com/office/drawing/2014/main" id="{37464B47-0393-0E4A-80B1-1F668C5E011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2687B2-5753-FC48-9B94-C05383D2940E}"/>
              </a:ext>
            </a:extLst>
          </p:cNvPr>
          <p:cNvSpPr>
            <a:spLocks noGrp="1"/>
          </p:cNvSpPr>
          <p:nvPr>
            <p:ph type="sldNum" sz="quarter" idx="12"/>
          </p:nvPr>
        </p:nvSpPr>
        <p:spPr/>
        <p:txBody>
          <a:bodyPr/>
          <a:lstStyle/>
          <a:p>
            <a:pPr>
              <a:defRPr/>
            </a:pPr>
            <a:fld id="{0121240C-47AF-2F4D-83B3-CC3EDF50F794}" type="slidenum">
              <a:rPr lang="en-US" smtClean="0"/>
              <a:pPr>
                <a:defRPr/>
              </a:pPr>
              <a:t>79</a:t>
            </a:fld>
            <a:endParaRPr lang="en-US" dirty="0"/>
          </a:p>
        </p:txBody>
      </p:sp>
      <p:grpSp>
        <p:nvGrpSpPr>
          <p:cNvPr id="12" name="Group 11">
            <a:extLst>
              <a:ext uri="{FF2B5EF4-FFF2-40B4-BE49-F238E27FC236}">
                <a16:creationId xmlns:a16="http://schemas.microsoft.com/office/drawing/2014/main" id="{F82E72C2-0B02-3A4D-8E19-548FB19C1414}"/>
              </a:ext>
            </a:extLst>
          </p:cNvPr>
          <p:cNvGrpSpPr/>
          <p:nvPr/>
        </p:nvGrpSpPr>
        <p:grpSpPr>
          <a:xfrm>
            <a:off x="1813810" y="1706563"/>
            <a:ext cx="7922949" cy="4351338"/>
            <a:chOff x="7237362" y="4170754"/>
            <a:chExt cx="14041824" cy="6865555"/>
          </a:xfrm>
        </p:grpSpPr>
        <p:pic>
          <p:nvPicPr>
            <p:cNvPr id="5" name="Screen Shot 2020-06-16 at 4.43.20 PM.png" descr="Screen Shot 2020-06-16 at 4.43.20 PM.png">
              <a:extLst>
                <a:ext uri="{FF2B5EF4-FFF2-40B4-BE49-F238E27FC236}">
                  <a16:creationId xmlns:a16="http://schemas.microsoft.com/office/drawing/2014/main" id="{4A002382-FC1C-2A41-859C-13902A931BCB}"/>
                </a:ext>
              </a:extLst>
            </p:cNvPr>
            <p:cNvPicPr>
              <a:picLocks noChangeAspect="1"/>
            </p:cNvPicPr>
            <p:nvPr/>
          </p:nvPicPr>
          <p:blipFill>
            <a:blip r:embed="rId2"/>
            <a:stretch>
              <a:fillRect/>
            </a:stretch>
          </p:blipFill>
          <p:spPr>
            <a:xfrm>
              <a:off x="7858283" y="4170754"/>
              <a:ext cx="8667434" cy="5374492"/>
            </a:xfrm>
            <a:prstGeom prst="rect">
              <a:avLst/>
            </a:prstGeom>
            <a:ln w="12700">
              <a:miter lim="400000"/>
            </a:ln>
          </p:spPr>
        </p:pic>
        <p:grpSp>
          <p:nvGrpSpPr>
            <p:cNvPr id="6" name="Group">
              <a:extLst>
                <a:ext uri="{FF2B5EF4-FFF2-40B4-BE49-F238E27FC236}">
                  <a16:creationId xmlns:a16="http://schemas.microsoft.com/office/drawing/2014/main" id="{DAE78122-73C9-0243-A941-0F90FE30E93F}"/>
                </a:ext>
              </a:extLst>
            </p:cNvPr>
            <p:cNvGrpSpPr/>
            <p:nvPr/>
          </p:nvGrpSpPr>
          <p:grpSpPr>
            <a:xfrm>
              <a:off x="7237362" y="9466219"/>
              <a:ext cx="5768348" cy="1570090"/>
              <a:chOff x="0" y="0"/>
              <a:chExt cx="5768347" cy="1570089"/>
            </a:xfrm>
          </p:grpSpPr>
          <mc:AlternateContent xmlns:mc="http://schemas.openxmlformats.org/markup-compatibility/2006" xmlns:a14="http://schemas.microsoft.com/office/drawing/2010/main">
            <mc:Choice Requires="a14">
              <p:sp>
                <p:nvSpPr>
                  <p:cNvPr id="7" name="front row  crossed legged">
                    <a:extLst>
                      <a:ext uri="{FF2B5EF4-FFF2-40B4-BE49-F238E27FC236}">
                        <a16:creationId xmlns:a16="http://schemas.microsoft.com/office/drawing/2014/main" id="{F70045EA-5F00-FE44-80AE-5D3F6909A5BE}"/>
                      </a:ext>
                    </a:extLst>
                  </p:cNvPr>
                  <p:cNvSpPr txBox="1"/>
                  <p:nvPr/>
                </p:nvSpPr>
                <p:spPr>
                  <a:xfrm>
                    <a:off x="0" y="619249"/>
                    <a:ext cx="5768348" cy="95084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sz="4000">
                        <a:solidFill>
                          <a:schemeClr val="accent3">
                            <a:hueOff val="552055"/>
                            <a:lumOff val="-12548"/>
                          </a:schemeClr>
                        </a:solidFill>
                      </a:defRPr>
                    </a:pPr>
                    <a:r>
                      <a:t>front row </a:t>
                    </a:r>
                    <a14:m>
                      <m:oMath xmlns:m="http://schemas.openxmlformats.org/officeDocument/2006/math">
                        <m:r>
                          <a:rPr sz="5100" i="1">
                            <a:solidFill>
                              <a:srgbClr val="017000"/>
                            </a:solidFill>
                            <a:latin typeface="Cambria Math" panose="02040503050406030204" pitchFamily="18" charset="0"/>
                          </a:rPr>
                          <m:t>⇒</m:t>
                        </m:r>
                      </m:oMath>
                    </a14:m>
                    <a:r>
                      <a:t>crossed legged</a:t>
                    </a:r>
                    <a:endParaRPr>
                      <a:solidFill>
                        <a:srgbClr val="017100"/>
                      </a:solidFill>
                    </a:endParaRPr>
                  </a:p>
                </p:txBody>
              </p:sp>
            </mc:Choice>
            <mc:Fallback xmlns="">
              <p:sp>
                <p:nvSpPr>
                  <p:cNvPr id="7" name="front row  crossed legged">
                    <a:extLst>
                      <a:ext uri="{FF2B5EF4-FFF2-40B4-BE49-F238E27FC236}">
                        <a16:creationId xmlns:a16="http://schemas.microsoft.com/office/drawing/2014/main" id="{F70045EA-5F00-FE44-80AE-5D3F6909A5BE}"/>
                      </a:ext>
                    </a:extLst>
                  </p:cNvPr>
                  <p:cNvSpPr txBox="1">
                    <a:spLocks noRot="1" noChangeAspect="1" noMove="1" noResize="1" noEditPoints="1" noAdjustHandles="1" noChangeArrowheads="1" noChangeShapeType="1" noTextEdit="1"/>
                  </p:cNvSpPr>
                  <p:nvPr/>
                </p:nvSpPr>
                <p:spPr>
                  <a:xfrm>
                    <a:off x="0" y="619249"/>
                    <a:ext cx="5768348" cy="950841"/>
                  </a:xfrm>
                  <a:prstGeom prst="rect">
                    <a:avLst/>
                  </a:prstGeom>
                  <a:blipFill>
                    <a:blip r:embed="rId3"/>
                    <a:stretch>
                      <a:fillRect l="-8203" t="-16327" r="-87891" b="-5918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8" name="Line">
                <a:extLst>
                  <a:ext uri="{FF2B5EF4-FFF2-40B4-BE49-F238E27FC236}">
                    <a16:creationId xmlns:a16="http://schemas.microsoft.com/office/drawing/2014/main" id="{EC3D3517-E47A-B64A-A2BB-A38E600922F7}"/>
                  </a:ext>
                </a:extLst>
              </p:cNvPr>
              <p:cNvSpPr/>
              <p:nvPr/>
            </p:nvSpPr>
            <p:spPr>
              <a:xfrm>
                <a:off x="2528301" y="0"/>
                <a:ext cx="1" cy="950840"/>
              </a:xfrm>
              <a:prstGeom prst="line">
                <a:avLst/>
              </a:prstGeom>
              <a:noFill/>
              <a:ln w="25400" cap="flat">
                <a:solidFill>
                  <a:schemeClr val="accent3">
                    <a:hueOff val="552055"/>
                    <a:lumOff val="-12548"/>
                  </a:schemeClr>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9" name="Group">
              <a:extLst>
                <a:ext uri="{FF2B5EF4-FFF2-40B4-BE49-F238E27FC236}">
                  <a16:creationId xmlns:a16="http://schemas.microsoft.com/office/drawing/2014/main" id="{E42F3E96-9744-2D46-8777-109484FE9032}"/>
                </a:ext>
              </a:extLst>
            </p:cNvPr>
            <p:cNvGrpSpPr/>
            <p:nvPr/>
          </p:nvGrpSpPr>
          <p:grpSpPr>
            <a:xfrm>
              <a:off x="16008765" y="4403672"/>
              <a:ext cx="5270421" cy="950841"/>
              <a:chOff x="0" y="0"/>
              <a:chExt cx="5270420" cy="950840"/>
            </a:xfrm>
          </p:grpSpPr>
          <mc:AlternateContent xmlns:mc="http://schemas.openxmlformats.org/markup-compatibility/2006" xmlns:a14="http://schemas.microsoft.com/office/drawing/2010/main">
            <mc:Choice Requires="a14">
              <p:sp>
                <p:nvSpPr>
                  <p:cNvPr id="10" name="last row  standing">
                    <a:extLst>
                      <a:ext uri="{FF2B5EF4-FFF2-40B4-BE49-F238E27FC236}">
                        <a16:creationId xmlns:a16="http://schemas.microsoft.com/office/drawing/2014/main" id="{8B3D84D8-062B-7D4A-BEBB-F7489747751D}"/>
                      </a:ext>
                    </a:extLst>
                  </p:cNvPr>
                  <p:cNvSpPr txBox="1"/>
                  <p:nvPr/>
                </p:nvSpPr>
                <p:spPr>
                  <a:xfrm>
                    <a:off x="1112432" y="0"/>
                    <a:ext cx="4157988" cy="95084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sz="4000">
                        <a:solidFill>
                          <a:schemeClr val="accent3">
                            <a:hueOff val="552055"/>
                            <a:lumOff val="-12548"/>
                          </a:schemeClr>
                        </a:solidFill>
                      </a:defRPr>
                    </a:pPr>
                    <a:r>
                      <a:t>last row </a:t>
                    </a:r>
                    <a14:m>
                      <m:oMath xmlns:m="http://schemas.openxmlformats.org/officeDocument/2006/math">
                        <m:r>
                          <a:rPr sz="5100" i="1">
                            <a:solidFill>
                              <a:srgbClr val="017000"/>
                            </a:solidFill>
                            <a:latin typeface="Cambria Math" panose="02040503050406030204" pitchFamily="18" charset="0"/>
                          </a:rPr>
                          <m:t>⇒</m:t>
                        </m:r>
                      </m:oMath>
                    </a14:m>
                    <a:r>
                      <a:t>standing</a:t>
                    </a:r>
                    <a:endParaRPr>
                      <a:solidFill>
                        <a:srgbClr val="017100"/>
                      </a:solidFill>
                    </a:endParaRPr>
                  </a:p>
                </p:txBody>
              </p:sp>
            </mc:Choice>
            <mc:Fallback xmlns="">
              <p:sp>
                <p:nvSpPr>
                  <p:cNvPr id="10" name="last row  standing">
                    <a:extLst>
                      <a:ext uri="{FF2B5EF4-FFF2-40B4-BE49-F238E27FC236}">
                        <a16:creationId xmlns:a16="http://schemas.microsoft.com/office/drawing/2014/main" id="{8B3D84D8-062B-7D4A-BEBB-F7489747751D}"/>
                      </a:ext>
                    </a:extLst>
                  </p:cNvPr>
                  <p:cNvSpPr txBox="1">
                    <a:spLocks noRot="1" noChangeAspect="1" noMove="1" noResize="1" noEditPoints="1" noAdjustHandles="1" noChangeArrowheads="1" noChangeShapeType="1" noTextEdit="1"/>
                  </p:cNvSpPr>
                  <p:nvPr/>
                </p:nvSpPr>
                <p:spPr>
                  <a:xfrm>
                    <a:off x="1112432" y="0"/>
                    <a:ext cx="4157988" cy="950841"/>
                  </a:xfrm>
                  <a:prstGeom prst="rect">
                    <a:avLst/>
                  </a:prstGeom>
                  <a:blipFill>
                    <a:blip r:embed="rId4"/>
                    <a:stretch>
                      <a:fillRect l="-10753" t="-14286" r="-91398" b="-6122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1" name="Line">
                <a:extLst>
                  <a:ext uri="{FF2B5EF4-FFF2-40B4-BE49-F238E27FC236}">
                    <a16:creationId xmlns:a16="http://schemas.microsoft.com/office/drawing/2014/main" id="{D97E0235-8282-604D-9947-4F593E1A362B}"/>
                  </a:ext>
                </a:extLst>
              </p:cNvPr>
              <p:cNvSpPr/>
              <p:nvPr/>
            </p:nvSpPr>
            <p:spPr>
              <a:xfrm flipH="1" flipV="1">
                <a:off x="-1" y="594287"/>
                <a:ext cx="1068038" cy="1"/>
              </a:xfrm>
              <a:prstGeom prst="line">
                <a:avLst/>
              </a:prstGeom>
              <a:noFill/>
              <a:ln w="25400" cap="flat">
                <a:solidFill>
                  <a:schemeClr val="accent3">
                    <a:hueOff val="552055"/>
                    <a:lumOff val="-12548"/>
                  </a:schemeClr>
                </a:solidFill>
                <a:prstDash val="solid"/>
                <a:miter lim="400000"/>
                <a:headEnd type="triangle" w="med" len="med"/>
              </a:ln>
              <a:effectLst/>
            </p:spPr>
            <p:txBody>
              <a:bodyPr wrap="square" lIns="50800" tIns="50800" rIns="50800" bIns="50800" numCol="1" anchor="ctr">
                <a:noAutofit/>
              </a:bodyPr>
              <a:lstStyle/>
              <a:p>
                <a:endParaRPr/>
              </a:p>
            </p:txBody>
          </p:sp>
        </p:grpSp>
      </p:grpSp>
    </p:spTree>
    <p:extLst>
      <p:ext uri="{BB962C8B-B14F-4D97-AF65-F5344CB8AC3E}">
        <p14:creationId xmlns:p14="http://schemas.microsoft.com/office/powerpoint/2010/main" val="120690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345510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Representations are inaccurate </a:t>
            </a:r>
            <a:br>
              <a:rPr lang="en-US" b="0" dirty="0"/>
            </a:br>
            <a:r>
              <a:rPr lang="en-US" b="0" dirty="0"/>
              <a:t>and lack commonsense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8204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LMs are not Consistent</a:t>
            </a:r>
          </a:p>
        </p:txBody>
      </p:sp>
      <p:pic>
        <p:nvPicPr>
          <p:cNvPr id="8" name="Content Placeholder 7" descr="A picture containing text, bird&#10;&#10;Description automatically generated">
            <a:extLst>
              <a:ext uri="{FF2B5EF4-FFF2-40B4-BE49-F238E27FC236}">
                <a16:creationId xmlns:a16="http://schemas.microsoft.com/office/drawing/2014/main" id="{95598656-8C4E-C644-BBA7-8D44B2BA1550}"/>
              </a:ext>
            </a:extLst>
          </p:cNvPr>
          <p:cNvPicPr>
            <a:picLocks noGrp="1" noChangeAspect="1"/>
          </p:cNvPicPr>
          <p:nvPr>
            <p:ph idx="1"/>
          </p:nvPr>
        </p:nvPicPr>
        <p:blipFill>
          <a:blip r:embed="rId3"/>
          <a:stretch>
            <a:fillRect/>
          </a:stretch>
        </p:blipFill>
        <p:spPr>
          <a:xfrm>
            <a:off x="1619250" y="1940719"/>
            <a:ext cx="8953500" cy="38354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81</a:t>
            </a:fld>
            <a:endParaRPr lang="en-US" dirty="0"/>
          </a:p>
        </p:txBody>
      </p:sp>
      <p:sp>
        <p:nvSpPr>
          <p:cNvPr id="6" name="Rectangle 5">
            <a:extLst>
              <a:ext uri="{FF2B5EF4-FFF2-40B4-BE49-F238E27FC236}">
                <a16:creationId xmlns:a16="http://schemas.microsoft.com/office/drawing/2014/main" id="{E2AF716A-8021-4A4B-AEEB-92A3935DF2B8}"/>
              </a:ext>
            </a:extLst>
          </p:cNvPr>
          <p:cNvSpPr/>
          <p:nvPr/>
        </p:nvSpPr>
        <p:spPr>
          <a:xfrm>
            <a:off x="224563" y="6311015"/>
            <a:ext cx="2864887"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Ribeiro et al, 2019</a:t>
            </a:r>
            <a:endParaRPr lang="en-US" sz="2000" dirty="0">
              <a:solidFill>
                <a:schemeClr val="accent1"/>
              </a:solidFill>
              <a:effectLs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48C733B-6DC3-9645-B908-E55F81FC6B23}"/>
              </a:ext>
            </a:extLst>
          </p:cNvPr>
          <p:cNvSpPr txBox="1"/>
          <p:nvPr/>
        </p:nvSpPr>
        <p:spPr>
          <a:xfrm>
            <a:off x="838200" y="1543986"/>
            <a:ext cx="7886075" cy="523220"/>
          </a:xfrm>
          <a:prstGeom prst="rect">
            <a:avLst/>
          </a:prstGeom>
          <a:noFill/>
        </p:spPr>
        <p:txBody>
          <a:bodyPr wrap="square" rtlCol="0">
            <a:spAutoFit/>
          </a:bodyPr>
          <a:lstStyle/>
          <a:p>
            <a:r>
              <a:rPr lang="en-US" sz="2800" dirty="0"/>
              <a:t>They do not know what they know! </a:t>
            </a:r>
          </a:p>
        </p:txBody>
      </p:sp>
    </p:spTree>
    <p:extLst>
      <p:ext uri="{BB962C8B-B14F-4D97-AF65-F5344CB8AC3E}">
        <p14:creationId xmlns:p14="http://schemas.microsoft.com/office/powerpoint/2010/main" val="1608417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LMs do not know if they [don’t] know!</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5814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Lack of Generality </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2"/>
          </p:nvPr>
        </p:nvSpPr>
        <p:spPr/>
        <p:txBody>
          <a:bodyPr/>
          <a:lstStyle/>
          <a:p>
            <a:pPr>
              <a:defRPr/>
            </a:pPr>
            <a:fld id="{0121240C-47AF-2F4D-83B3-CC3EDF50F794}" type="slidenum">
              <a:rPr lang="en-US" smtClean="0"/>
              <a:pPr>
                <a:defRPr/>
              </a:pPr>
              <a:t>83</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4033062"/>
              <a:ext cx="2061662" cy="707886"/>
            </a:xfrm>
            <a:prstGeom prst="rect">
              <a:avLst/>
            </a:prstGeom>
            <a:noFill/>
          </p:spPr>
          <p:txBody>
            <a:bodyPr wrap="square" rtlCol="0">
              <a:spAutoFit/>
            </a:bodyPr>
            <a:lstStyle/>
            <a:p>
              <a:pPr algn="ctr"/>
              <a:r>
                <a:rPr lang="en-US" sz="2000" b="1" dirty="0"/>
                <a:t>Extracting Entities </a:t>
              </a:r>
              <a:endParaRPr lang="en-US" dirty="0"/>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707886"/>
            </a:xfrm>
            <a:prstGeom prst="rect">
              <a:avLst/>
            </a:prstGeom>
            <a:noFill/>
          </p:spPr>
          <p:txBody>
            <a:bodyPr wrap="square" rtlCol="0">
              <a:spAutoFit/>
            </a:bodyPr>
            <a:lstStyle/>
            <a:p>
              <a:pPr algn="ctr"/>
              <a:r>
                <a:rPr lang="en-US" sz="2000" b="1" dirty="0"/>
                <a:t>Explaining Decisions</a:t>
              </a:r>
              <a:endParaRPr lang="en-US" sz="1600" b="1" dirty="0"/>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02708" y="3687453"/>
            <a:ext cx="2186387" cy="1428779"/>
            <a:chOff x="2453470" y="3574909"/>
            <a:chExt cx="2186387"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53470" y="3886756"/>
              <a:ext cx="2141545" cy="707886"/>
            </a:xfrm>
            <a:prstGeom prst="rect">
              <a:avLst/>
            </a:prstGeom>
            <a:noFill/>
          </p:spPr>
          <p:txBody>
            <a:bodyPr wrap="square" rtlCol="0">
              <a:spAutoFit/>
            </a:bodyPr>
            <a:lstStyle/>
            <a:p>
              <a:pPr algn="ctr"/>
              <a:r>
                <a:rPr lang="en-US" sz="2000" b="1" dirty="0"/>
                <a:t>Answering Questions </a:t>
              </a:r>
              <a:endParaRPr lang="en-US" sz="20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707886"/>
            </a:xfrm>
            <a:prstGeom prst="rect">
              <a:avLst/>
            </a:prstGeom>
          </p:spPr>
          <p:txBody>
            <a:bodyPr wrap="square">
              <a:spAutoFit/>
            </a:bodyPr>
            <a:lstStyle/>
            <a:p>
              <a:pPr algn="ctr"/>
              <a:r>
                <a:rPr lang="en-US" sz="2000" b="1" dirty="0"/>
                <a:t>Personal Assistants</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3887923" y="2506843"/>
            <a:ext cx="4065632" cy="369332"/>
          </a:xfrm>
          <a:prstGeom prst="rect">
            <a:avLst/>
          </a:prstGeom>
          <a:noFill/>
        </p:spPr>
        <p:txBody>
          <a:bodyPr wrap="square" rtlCol="0">
            <a:spAutoFit/>
          </a:bodyPr>
          <a:lstStyle/>
          <a:p>
            <a:pPr algn="ctr"/>
            <a:r>
              <a:rPr lang="en-US" b="1" dirty="0">
                <a:solidFill>
                  <a:srgbClr val="0051CA"/>
                </a:solidFill>
              </a:rPr>
              <a:t>language understanding tasks</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84</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490B-AF24-014B-8028-35BD7DA68711}"/>
              </a:ext>
            </a:extLst>
          </p:cNvPr>
          <p:cNvSpPr>
            <a:spLocks noGrp="1"/>
          </p:cNvSpPr>
          <p:nvPr>
            <p:ph type="title"/>
          </p:nvPr>
        </p:nvSpPr>
        <p:spPr/>
        <p:txBody>
          <a:bodyPr/>
          <a:lstStyle/>
          <a:p>
            <a:r>
              <a:rPr lang="en-US" dirty="0"/>
              <a:t>The Paradox of Task-Specific Models</a:t>
            </a:r>
          </a:p>
        </p:txBody>
      </p:sp>
      <p:sp>
        <p:nvSpPr>
          <p:cNvPr id="3" name="Content Placeholder 2">
            <a:extLst>
              <a:ext uri="{FF2B5EF4-FFF2-40B4-BE49-F238E27FC236}">
                <a16:creationId xmlns:a16="http://schemas.microsoft.com/office/drawing/2014/main" id="{FDEF8A02-0472-FC4A-8B13-1D47ADC8B44A}"/>
              </a:ext>
            </a:extLst>
          </p:cNvPr>
          <p:cNvSpPr>
            <a:spLocks noGrp="1"/>
          </p:cNvSpPr>
          <p:nvPr>
            <p:ph idx="1"/>
          </p:nvPr>
        </p:nvSpPr>
        <p:spPr/>
        <p:txBody>
          <a:bodyPr/>
          <a:lstStyle/>
          <a:p>
            <a:r>
              <a:rPr lang="en-US" dirty="0"/>
              <a:t>AI models have excelled at solving s</a:t>
            </a:r>
            <a:r>
              <a:rPr lang="en-US" b="1" dirty="0"/>
              <a:t>pecific tasks </a:t>
            </a:r>
            <a:r>
              <a:rPr lang="en-US" dirty="0"/>
              <a:t>without displaying intelligence. </a:t>
            </a:r>
          </a:p>
        </p:txBody>
      </p:sp>
      <p:sp>
        <p:nvSpPr>
          <p:cNvPr id="4" name="Slide Number Placeholder 3">
            <a:extLst>
              <a:ext uri="{FF2B5EF4-FFF2-40B4-BE49-F238E27FC236}">
                <a16:creationId xmlns:a16="http://schemas.microsoft.com/office/drawing/2014/main" id="{4B69D3C3-EBD9-9043-B660-D4FA3396EE9D}"/>
              </a:ext>
            </a:extLst>
          </p:cNvPr>
          <p:cNvSpPr>
            <a:spLocks noGrp="1"/>
          </p:cNvSpPr>
          <p:nvPr>
            <p:ph type="sldNum" sz="quarter" idx="12"/>
          </p:nvPr>
        </p:nvSpPr>
        <p:spPr/>
        <p:txBody>
          <a:bodyPr/>
          <a:lstStyle/>
          <a:p>
            <a:pPr>
              <a:defRPr/>
            </a:pPr>
            <a:fld id="{0121240C-47AF-2F4D-83B3-CC3EDF50F794}" type="slidenum">
              <a:rPr lang="en-US" smtClean="0"/>
              <a:pPr>
                <a:defRPr/>
              </a:pPr>
              <a:t>85</a:t>
            </a:fld>
            <a:endParaRPr lang="en-US" dirty="0"/>
          </a:p>
        </p:txBody>
      </p:sp>
      <p:pic>
        <p:nvPicPr>
          <p:cNvPr id="5" name="Content Placeholder 5" descr="Text&#10;&#10;Description automatically generated">
            <a:extLst>
              <a:ext uri="{FF2B5EF4-FFF2-40B4-BE49-F238E27FC236}">
                <a16:creationId xmlns:a16="http://schemas.microsoft.com/office/drawing/2014/main" id="{DE0EEE5B-EE07-9D46-A494-12DA73EA6368}"/>
              </a:ext>
            </a:extLst>
          </p:cNvPr>
          <p:cNvPicPr>
            <a:picLocks noChangeAspect="1"/>
          </p:cNvPicPr>
          <p:nvPr/>
        </p:nvPicPr>
        <p:blipFill rotWithShape="1">
          <a:blip r:embed="rId2"/>
          <a:srcRect t="29132"/>
          <a:stretch/>
        </p:blipFill>
        <p:spPr bwMode="auto">
          <a:xfrm>
            <a:off x="1830049" y="2854797"/>
            <a:ext cx="8531902" cy="332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335C93A-CDCB-0948-A940-FC2DB7A29687}"/>
              </a:ext>
            </a:extLst>
          </p:cNvPr>
          <p:cNvSpPr/>
          <p:nvPr/>
        </p:nvSpPr>
        <p:spPr>
          <a:xfrm>
            <a:off x="224563" y="6311015"/>
            <a:ext cx="42755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Slide due to Francois Chollet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49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normAutofit fontScale="92500" lnSpcReduction="10000"/>
          </a:bodyPr>
          <a:lstStyle/>
          <a:p>
            <a:r>
              <a:rPr lang="en-US" dirty="0"/>
              <a:t>Instruction </a:t>
            </a:r>
            <a:r>
              <a:rPr lang="en-US" u="sng" dirty="0"/>
              <a:t>define</a:t>
            </a:r>
            <a:r>
              <a:rPr lang="en-US" dirty="0"/>
              <a:t> tasks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2"/>
          </p:nvPr>
        </p:nvSpPr>
        <p:spPr/>
        <p:txBody>
          <a:bodyPr/>
          <a:lstStyle/>
          <a:p>
            <a:pPr>
              <a:defRPr/>
            </a:pPr>
            <a:fld id="{0121240C-47AF-2F4D-83B3-CC3EDF50F794}" type="slidenum">
              <a:rPr lang="en-US" smtClean="0"/>
              <a:pPr>
                <a:defRPr/>
              </a:pPr>
              <a:t>86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69" y="2294066"/>
            <a:ext cx="266743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805293"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Sentence Mod.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8" name="Rectangle 27">
            <a:extLst>
              <a:ext uri="{FF2B5EF4-FFF2-40B4-BE49-F238E27FC236}">
                <a16:creationId xmlns:a16="http://schemas.microsoft.com/office/drawing/2014/main" id="{FCFA2D52-5EE3-1B40-8E48-F2A5EA0769DD}"/>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
        <p:nvSpPr>
          <p:cNvPr id="29" name="Rectangle 28">
            <a:extLst>
              <a:ext uri="{FF2B5EF4-FFF2-40B4-BE49-F238E27FC236}">
                <a16:creationId xmlns:a16="http://schemas.microsoft.com/office/drawing/2014/main" id="{771071BA-9AB3-2444-8826-6211C7BDD3E4}"/>
              </a:ext>
            </a:extLst>
          </p:cNvPr>
          <p:cNvSpPr/>
          <p:nvPr/>
        </p:nvSpPr>
        <p:spPr>
          <a:xfrm>
            <a:off x="119633" y="6116145"/>
            <a:ext cx="8225329"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a:t>
            </a:r>
          </a:p>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/natural-instructions-expansion</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Current Successes of AI have limited generality!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3860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2"/>
          </p:nvPr>
        </p:nvSpPr>
        <p:spPr/>
        <p:txBody>
          <a:bodyPr/>
          <a:lstStyle/>
          <a:p>
            <a:pPr>
              <a:defRPr/>
            </a:pPr>
            <a:fld id="{37E6B2A9-E175-7F40-B993-EC9D598FC2D7}" type="slidenum">
              <a:rPr lang="en-US" smtClean="0"/>
              <a:pPr>
                <a:defRPr/>
              </a:pPr>
              <a:t>88</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How can we incorporate </a:t>
            </a:r>
            <a:br>
              <a:rPr lang="en-US" b="0" dirty="0"/>
            </a:br>
            <a:r>
              <a:rPr lang="en-US" b="0" dirty="0"/>
              <a:t>“interactivity” in AI/NLP?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969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3519582" y="1763150"/>
            <a:ext cx="2298303" cy="2377529"/>
          </a:xfrm>
          <a:prstGeom prst="rect">
            <a:avLst/>
          </a:prstGeom>
          <a:noFill/>
          <a:ln>
            <a:noFill/>
          </a:ln>
        </p:spPr>
      </p:pic>
    </p:spTree>
    <p:extLst>
      <p:ext uri="{BB962C8B-B14F-4D97-AF65-F5344CB8AC3E}">
        <p14:creationId xmlns:p14="http://schemas.microsoft.com/office/powerpoint/2010/main" val="1023493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812E294-0A6A-F541-B079-73463E9CC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60" b="21355"/>
          <a:stretch/>
        </p:blipFill>
        <p:spPr bwMode="auto">
          <a:xfrm>
            <a:off x="607817" y="1856360"/>
            <a:ext cx="2581853" cy="17907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C9087C-A6FD-F044-97F0-DC2804AD6A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5" b="26574"/>
          <a:stretch/>
        </p:blipFill>
        <p:spPr bwMode="auto">
          <a:xfrm>
            <a:off x="581034" y="4273386"/>
            <a:ext cx="2702094" cy="16995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78A0047-FA64-614E-85BC-28CBCC1FB420}"/>
              </a:ext>
            </a:extLst>
          </p:cNvPr>
          <p:cNvSpPr>
            <a:spLocks noGrp="1"/>
          </p:cNvSpPr>
          <p:nvPr>
            <p:ph type="title"/>
          </p:nvPr>
        </p:nvSpPr>
        <p:spPr/>
        <p:txBody>
          <a:bodyPr>
            <a:normAutofit/>
          </a:bodyPr>
          <a:lstStyle/>
          <a:p>
            <a:r>
              <a:rPr lang="en-US" dirty="0"/>
              <a:t>Language Models: Biases</a:t>
            </a:r>
          </a:p>
        </p:txBody>
      </p:sp>
      <p:sp>
        <p:nvSpPr>
          <p:cNvPr id="3" name="Slide Number Placeholder 2">
            <a:extLst>
              <a:ext uri="{FF2B5EF4-FFF2-40B4-BE49-F238E27FC236}">
                <a16:creationId xmlns:a16="http://schemas.microsoft.com/office/drawing/2014/main" id="{3B682674-0863-CD4C-BC56-1EE08282073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90</a:t>
            </a:fld>
            <a:endParaRPr lang="en-US"/>
          </a:p>
        </p:txBody>
      </p:sp>
      <p:sp>
        <p:nvSpPr>
          <p:cNvPr id="8" name="Rectangle 7">
            <a:extLst>
              <a:ext uri="{FF2B5EF4-FFF2-40B4-BE49-F238E27FC236}">
                <a16:creationId xmlns:a16="http://schemas.microsoft.com/office/drawing/2014/main" id="{5ECF3CAC-893E-4845-A627-C8042B42E05A}"/>
              </a:ext>
            </a:extLst>
          </p:cNvPr>
          <p:cNvSpPr/>
          <p:nvPr/>
        </p:nvSpPr>
        <p:spPr>
          <a:xfrm>
            <a:off x="1240701" y="6271864"/>
            <a:ext cx="129377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Bias</a:t>
            </a:r>
          </a:p>
        </p:txBody>
      </p:sp>
      <p:sp>
        <p:nvSpPr>
          <p:cNvPr id="9" name="Rectangle 8">
            <a:extLst>
              <a:ext uri="{FF2B5EF4-FFF2-40B4-BE49-F238E27FC236}">
                <a16:creationId xmlns:a16="http://schemas.microsoft.com/office/drawing/2014/main" id="{C5571426-7E53-C545-A1C7-599C29FE5DD7}"/>
              </a:ext>
            </a:extLst>
          </p:cNvPr>
          <p:cNvSpPr/>
          <p:nvPr/>
        </p:nvSpPr>
        <p:spPr>
          <a:xfrm>
            <a:off x="4395279" y="6278124"/>
            <a:ext cx="242682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Conspiracy Theories</a:t>
            </a:r>
          </a:p>
        </p:txBody>
      </p:sp>
      <p:sp>
        <p:nvSpPr>
          <p:cNvPr id="12" name="Rectangle 11">
            <a:extLst>
              <a:ext uri="{FF2B5EF4-FFF2-40B4-BE49-F238E27FC236}">
                <a16:creationId xmlns:a16="http://schemas.microsoft.com/office/drawing/2014/main" id="{0E2D7965-847B-E543-91D4-3D4FB94F839D}"/>
              </a:ext>
            </a:extLst>
          </p:cNvPr>
          <p:cNvSpPr/>
          <p:nvPr/>
        </p:nvSpPr>
        <p:spPr>
          <a:xfrm>
            <a:off x="925866" y="3989330"/>
            <a:ext cx="2426835" cy="369332"/>
          </a:xfrm>
          <a:prstGeom prst="rect">
            <a:avLst/>
          </a:prstGeom>
        </p:spPr>
        <p:txBody>
          <a:bodyPr wrap="square">
            <a:spAutoFit/>
          </a:bodyPr>
          <a:lstStyle/>
          <a:p>
            <a:r>
              <a:rPr lang="en-US" i="1" dirty="0">
                <a:latin typeface="Merriweather Sans" panose="02000503060000020004" pitchFamily="2" charset="77"/>
              </a:rPr>
              <a:t>___ is a babysitter.</a:t>
            </a:r>
          </a:p>
        </p:txBody>
      </p:sp>
      <p:sp>
        <p:nvSpPr>
          <p:cNvPr id="13" name="Rectangle 12">
            <a:extLst>
              <a:ext uri="{FF2B5EF4-FFF2-40B4-BE49-F238E27FC236}">
                <a16:creationId xmlns:a16="http://schemas.microsoft.com/office/drawing/2014/main" id="{9327EA2B-1A8B-B54E-A2E2-E3C2BBC03C01}"/>
              </a:ext>
            </a:extLst>
          </p:cNvPr>
          <p:cNvSpPr/>
          <p:nvPr/>
        </p:nvSpPr>
        <p:spPr>
          <a:xfrm>
            <a:off x="1048493" y="1477088"/>
            <a:ext cx="2426835" cy="369332"/>
          </a:xfrm>
          <a:prstGeom prst="rect">
            <a:avLst/>
          </a:prstGeom>
        </p:spPr>
        <p:txBody>
          <a:bodyPr wrap="square">
            <a:spAutoFit/>
          </a:bodyPr>
          <a:lstStyle/>
          <a:p>
            <a:r>
              <a:rPr lang="en-US" i="1" dirty="0">
                <a:latin typeface="Merriweather Sans" panose="02000503060000020004" pitchFamily="2" charset="77"/>
              </a:rPr>
              <a:t>___ is a lawyer.</a:t>
            </a:r>
          </a:p>
        </p:txBody>
      </p:sp>
      <p:sp>
        <p:nvSpPr>
          <p:cNvPr id="15" name="Rounded Rectangle 14">
            <a:extLst>
              <a:ext uri="{FF2B5EF4-FFF2-40B4-BE49-F238E27FC236}">
                <a16:creationId xmlns:a16="http://schemas.microsoft.com/office/drawing/2014/main" id="{4F5ECE76-52D1-684F-A6D2-89CC00A943EE}"/>
              </a:ext>
            </a:extLst>
          </p:cNvPr>
          <p:cNvSpPr/>
          <p:nvPr/>
        </p:nvSpPr>
        <p:spPr>
          <a:xfrm rot="18896762">
            <a:off x="801589" y="3155082"/>
            <a:ext cx="454824" cy="195625"/>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6E614A0-FB41-6345-B576-F59C17542A99}"/>
              </a:ext>
            </a:extLst>
          </p:cNvPr>
          <p:cNvSpPr/>
          <p:nvPr/>
        </p:nvSpPr>
        <p:spPr>
          <a:xfrm rot="18896762">
            <a:off x="783410" y="5602837"/>
            <a:ext cx="444594" cy="21549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057D1D-8B07-BC48-B8D1-68E7440895E2}"/>
              </a:ext>
            </a:extLst>
          </p:cNvPr>
          <p:cNvSpPr/>
          <p:nvPr/>
        </p:nvSpPr>
        <p:spPr>
          <a:xfrm>
            <a:off x="4437693" y="4019147"/>
            <a:ext cx="2426835" cy="369332"/>
          </a:xfrm>
          <a:prstGeom prst="rect">
            <a:avLst/>
          </a:prstGeom>
        </p:spPr>
        <p:txBody>
          <a:bodyPr wrap="square">
            <a:spAutoFit/>
          </a:bodyPr>
          <a:lstStyle/>
          <a:p>
            <a:r>
              <a:rPr lang="en-US" i="1" dirty="0">
                <a:latin typeface="Merriweather Sans" panose="02000503060000020004" pitchFamily="2" charset="77"/>
              </a:rPr>
              <a:t>Vaccines cause ___.</a:t>
            </a:r>
          </a:p>
        </p:txBody>
      </p:sp>
      <p:sp>
        <p:nvSpPr>
          <p:cNvPr id="18" name="Rectangle 17">
            <a:extLst>
              <a:ext uri="{FF2B5EF4-FFF2-40B4-BE49-F238E27FC236}">
                <a16:creationId xmlns:a16="http://schemas.microsoft.com/office/drawing/2014/main" id="{42AC94F9-9961-0949-9ED1-40D0952C1057}"/>
              </a:ext>
            </a:extLst>
          </p:cNvPr>
          <p:cNvSpPr/>
          <p:nvPr/>
        </p:nvSpPr>
        <p:spPr>
          <a:xfrm>
            <a:off x="3995534" y="1477088"/>
            <a:ext cx="3643061" cy="369332"/>
          </a:xfrm>
          <a:prstGeom prst="rect">
            <a:avLst/>
          </a:prstGeom>
        </p:spPr>
        <p:txBody>
          <a:bodyPr wrap="square">
            <a:spAutoFit/>
          </a:bodyPr>
          <a:lstStyle/>
          <a:p>
            <a:r>
              <a:rPr lang="en-US" i="1" dirty="0">
                <a:latin typeface="Merriweather Sans" panose="02000503060000020004" pitchFamily="2" charset="77"/>
              </a:rPr>
              <a:t>Obama’s birth certificate is ___.</a:t>
            </a:r>
          </a:p>
        </p:txBody>
      </p:sp>
      <p:pic>
        <p:nvPicPr>
          <p:cNvPr id="3078" name="Picture 6">
            <a:extLst>
              <a:ext uri="{FF2B5EF4-FFF2-40B4-BE49-F238E27FC236}">
                <a16:creationId xmlns:a16="http://schemas.microsoft.com/office/drawing/2014/main" id="{65CF654B-A785-1A46-9B91-ABD4EE4CA4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63" b="11626"/>
          <a:stretch/>
        </p:blipFill>
        <p:spPr bwMode="auto">
          <a:xfrm>
            <a:off x="4319409" y="1848335"/>
            <a:ext cx="2581853" cy="20356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BCD17B2-65B9-7B4B-AF50-7AFFEE4DD0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282" b="11657"/>
          <a:stretch/>
        </p:blipFill>
        <p:spPr bwMode="auto">
          <a:xfrm>
            <a:off x="4331172" y="4341783"/>
            <a:ext cx="2577454" cy="20080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B11E7FE-E73A-B54A-95D2-FA8C3762FED0}"/>
              </a:ext>
            </a:extLst>
          </p:cNvPr>
          <p:cNvSpPr/>
          <p:nvPr/>
        </p:nvSpPr>
        <p:spPr>
          <a:xfrm>
            <a:off x="7956964" y="2266305"/>
            <a:ext cx="3903001" cy="3477875"/>
          </a:xfrm>
          <a:prstGeom prst="rect">
            <a:avLst/>
          </a:prstGeom>
        </p:spPr>
        <p:txBody>
          <a:bodyPr wrap="square">
            <a:spAutoFit/>
          </a:bodyPr>
          <a:lstStyle/>
          <a:p>
            <a:pPr marL="285750" indent="-285750">
              <a:buFont typeface="Wingdings" pitchFamily="2" charset="2"/>
              <a:buChar char="§"/>
            </a:pPr>
            <a:r>
              <a:rPr lang="en-US" sz="2000" dirty="0">
                <a:latin typeface="Merriweather Sans Light" panose="02000503060000020004" pitchFamily="2" charset="77"/>
              </a:rPr>
              <a:t>What does this mean for the NLP systems built out of such systems? </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Discovery: </a:t>
            </a:r>
          </a:p>
          <a:p>
            <a:pPr marL="742950" lvl="1" indent="-285750">
              <a:buFont typeface="Wingdings" pitchFamily="2" charset="2"/>
              <a:buChar char="§"/>
            </a:pPr>
            <a:r>
              <a:rPr lang="en-US" sz="2000" dirty="0">
                <a:latin typeface="Merriweather Sans Light" panose="02000503060000020004" pitchFamily="2" charset="77"/>
              </a:rPr>
              <a:t>How can we automate the discovery of issues? </a:t>
            </a:r>
          </a:p>
          <a:p>
            <a:pPr marL="742950" lvl="1"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Mitigation: </a:t>
            </a:r>
          </a:p>
          <a:p>
            <a:pPr marL="742950" lvl="1" indent="-285750">
              <a:buFont typeface="Wingdings" pitchFamily="2" charset="2"/>
              <a:buChar char="§"/>
            </a:pPr>
            <a:r>
              <a:rPr lang="en-US" sz="2000" dirty="0">
                <a:latin typeface="Merriweather Sans Light" panose="02000503060000020004" pitchFamily="2" charset="77"/>
              </a:rPr>
              <a:t>How can we resolve the such biases? </a:t>
            </a:r>
          </a:p>
        </p:txBody>
      </p:sp>
      <p:cxnSp>
        <p:nvCxnSpPr>
          <p:cNvPr id="11" name="Straight Connector 10">
            <a:extLst>
              <a:ext uri="{FF2B5EF4-FFF2-40B4-BE49-F238E27FC236}">
                <a16:creationId xmlns:a16="http://schemas.microsoft.com/office/drawing/2014/main" id="{3C294BC2-E260-6144-AA86-838FF3E55E39}"/>
              </a:ext>
            </a:extLst>
          </p:cNvPr>
          <p:cNvCxnSpPr>
            <a:cxnSpLocks/>
          </p:cNvCxnSpPr>
          <p:nvPr/>
        </p:nvCxnSpPr>
        <p:spPr>
          <a:xfrm>
            <a:off x="3786809"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4985A-17EC-B141-9751-A263A91C9CC8}"/>
              </a:ext>
            </a:extLst>
          </p:cNvPr>
          <p:cNvCxnSpPr>
            <a:cxnSpLocks/>
          </p:cNvCxnSpPr>
          <p:nvPr/>
        </p:nvCxnSpPr>
        <p:spPr>
          <a:xfrm>
            <a:off x="7757885"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FD6EF49-74EE-E547-8D5E-9701FD27A58F}"/>
              </a:ext>
            </a:extLst>
          </p:cNvPr>
          <p:cNvSpPr/>
          <p:nvPr/>
        </p:nvSpPr>
        <p:spPr>
          <a:xfrm>
            <a:off x="736220" y="6555441"/>
            <a:ext cx="2286203" cy="276999"/>
          </a:xfrm>
          <a:prstGeom prst="rect">
            <a:avLst/>
          </a:prstGeom>
        </p:spPr>
        <p:txBody>
          <a:bodyPr wrap="none">
            <a:spAutoFit/>
          </a:bodyPr>
          <a:lstStyle/>
          <a:p>
            <a:pPr algn="ctr"/>
            <a:r>
              <a:rPr lang="en-US" sz="1200" dirty="0">
                <a:solidFill>
                  <a:schemeClr val="tx1">
                    <a:lumMod val="50000"/>
                    <a:lumOff val="50000"/>
                  </a:schemeClr>
                </a:solidFill>
                <a:latin typeface="Merriweather Sans" panose="02000503060000020004" pitchFamily="2" charset="77"/>
              </a:rPr>
              <a:t>[May et al.19; Zhao et al.19]</a:t>
            </a:r>
          </a:p>
        </p:txBody>
      </p:sp>
      <p:sp>
        <p:nvSpPr>
          <p:cNvPr id="21" name="Rounded Rectangle 20">
            <a:extLst>
              <a:ext uri="{FF2B5EF4-FFF2-40B4-BE49-F238E27FC236}">
                <a16:creationId xmlns:a16="http://schemas.microsoft.com/office/drawing/2014/main" id="{684CC1DB-3EBA-5F44-99CF-C89DD0628448}"/>
              </a:ext>
            </a:extLst>
          </p:cNvPr>
          <p:cNvSpPr/>
          <p:nvPr/>
        </p:nvSpPr>
        <p:spPr>
          <a:xfrm>
            <a:off x="4400427" y="5594742"/>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0545C2F-5124-F14B-BB50-ED7C7EE99FBC}"/>
              </a:ext>
            </a:extLst>
          </p:cNvPr>
          <p:cNvSpPr/>
          <p:nvPr/>
        </p:nvSpPr>
        <p:spPr>
          <a:xfrm>
            <a:off x="4437705" y="3119209"/>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F96873-4A04-D64A-93FE-6E357BCBD8A7}"/>
              </a:ext>
            </a:extLst>
          </p:cNvPr>
          <p:cNvSpPr/>
          <p:nvPr/>
        </p:nvSpPr>
        <p:spPr>
          <a:xfrm>
            <a:off x="3917529" y="1358076"/>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1F1937-B50B-E749-B13B-18012BDCC0D2}"/>
              </a:ext>
            </a:extLst>
          </p:cNvPr>
          <p:cNvSpPr/>
          <p:nvPr/>
        </p:nvSpPr>
        <p:spPr>
          <a:xfrm>
            <a:off x="352521" y="1477088"/>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8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9D0F-8FFB-1D4C-86CF-6EECDAB4F64B}"/>
              </a:ext>
            </a:extLst>
          </p:cNvPr>
          <p:cNvSpPr>
            <a:spLocks noGrp="1"/>
          </p:cNvSpPr>
          <p:nvPr>
            <p:ph type="title"/>
          </p:nvPr>
        </p:nvSpPr>
        <p:spPr/>
        <p:txBody>
          <a:bodyPr/>
          <a:lstStyle/>
          <a:p>
            <a:r>
              <a:rPr lang="en-US" dirty="0"/>
              <a:t>Social Biases of QA Models </a:t>
            </a:r>
          </a:p>
        </p:txBody>
      </p:sp>
      <p:sp>
        <p:nvSpPr>
          <p:cNvPr id="3" name="Content Placeholder 2">
            <a:extLst>
              <a:ext uri="{FF2B5EF4-FFF2-40B4-BE49-F238E27FC236}">
                <a16:creationId xmlns:a16="http://schemas.microsoft.com/office/drawing/2014/main" id="{52A2C8D6-F447-9F40-807A-60340253AE8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740EE5-8EFB-3545-BF31-2153A3C103B1}"/>
              </a:ext>
            </a:extLst>
          </p:cNvPr>
          <p:cNvSpPr>
            <a:spLocks noGrp="1"/>
          </p:cNvSpPr>
          <p:nvPr>
            <p:ph type="sldNum" sz="quarter" idx="12"/>
          </p:nvPr>
        </p:nvSpPr>
        <p:spPr/>
        <p:txBody>
          <a:bodyPr/>
          <a:lstStyle/>
          <a:p>
            <a:pPr>
              <a:defRPr/>
            </a:pPr>
            <a:fld id="{0121240C-47AF-2F4D-83B3-CC3EDF50F794}" type="slidenum">
              <a:rPr lang="en-US" smtClean="0"/>
              <a:pPr>
                <a:defRPr/>
              </a:pPr>
              <a:t>91</a:t>
            </a:fld>
            <a:endParaRPr lang="en-US" dirty="0"/>
          </a:p>
        </p:txBody>
      </p:sp>
      <p:grpSp>
        <p:nvGrpSpPr>
          <p:cNvPr id="5" name="Group 4">
            <a:extLst>
              <a:ext uri="{FF2B5EF4-FFF2-40B4-BE49-F238E27FC236}">
                <a16:creationId xmlns:a16="http://schemas.microsoft.com/office/drawing/2014/main" id="{D4564827-347E-FB44-BFFD-F0CA068F6546}"/>
              </a:ext>
            </a:extLst>
          </p:cNvPr>
          <p:cNvGrpSpPr/>
          <p:nvPr/>
        </p:nvGrpSpPr>
        <p:grpSpPr>
          <a:xfrm>
            <a:off x="2718326" y="1475730"/>
            <a:ext cx="6370334" cy="4687811"/>
            <a:chOff x="-386767" y="1231402"/>
            <a:chExt cx="6370334" cy="4687811"/>
          </a:xfrm>
        </p:grpSpPr>
        <p:grpSp>
          <p:nvGrpSpPr>
            <p:cNvPr id="6" name="Group 5">
              <a:extLst>
                <a:ext uri="{FF2B5EF4-FFF2-40B4-BE49-F238E27FC236}">
                  <a16:creationId xmlns:a16="http://schemas.microsoft.com/office/drawing/2014/main" id="{B50B192D-93A7-5F4A-A055-3744B357B8D9}"/>
                </a:ext>
              </a:extLst>
            </p:cNvPr>
            <p:cNvGrpSpPr/>
            <p:nvPr/>
          </p:nvGrpSpPr>
          <p:grpSpPr>
            <a:xfrm>
              <a:off x="357052" y="2322468"/>
              <a:ext cx="4985657" cy="3059428"/>
              <a:chOff x="438473" y="1884722"/>
              <a:chExt cx="2921758" cy="1591726"/>
            </a:xfrm>
          </p:grpSpPr>
          <p:pic>
            <p:nvPicPr>
              <p:cNvPr id="9" name="Picture 8" descr="Chart, box and whisker chart&#10;&#10;Description automatically generated">
                <a:extLst>
                  <a:ext uri="{FF2B5EF4-FFF2-40B4-BE49-F238E27FC236}">
                    <a16:creationId xmlns:a16="http://schemas.microsoft.com/office/drawing/2014/main" id="{38711941-DCED-0040-8445-5EB66BC08754}"/>
                  </a:ext>
                </a:extLst>
              </p:cNvPr>
              <p:cNvPicPr>
                <a:picLocks noChangeAspect="1"/>
              </p:cNvPicPr>
              <p:nvPr/>
            </p:nvPicPr>
            <p:blipFill rotWithShape="1">
              <a:blip r:embed="rId2"/>
              <a:srcRect r="72471"/>
              <a:stretch/>
            </p:blipFill>
            <p:spPr>
              <a:xfrm>
                <a:off x="438473" y="1884722"/>
                <a:ext cx="1482962" cy="1584392"/>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46EA3ABE-B1BB-834B-AC5D-6F8D0E16C1D7}"/>
                  </a:ext>
                </a:extLst>
              </p:cNvPr>
              <p:cNvPicPr>
                <a:picLocks noChangeAspect="1"/>
              </p:cNvPicPr>
              <p:nvPr/>
            </p:nvPicPr>
            <p:blipFill rotWithShape="1">
              <a:blip r:embed="rId2"/>
              <a:srcRect l="72321"/>
              <a:stretch/>
            </p:blipFill>
            <p:spPr>
              <a:xfrm>
                <a:off x="1869183" y="1892056"/>
                <a:ext cx="1491048" cy="1584392"/>
              </a:xfrm>
              <a:prstGeom prst="rect">
                <a:avLst/>
              </a:prstGeom>
            </p:spPr>
          </p:pic>
        </p:grpSp>
        <p:sp>
          <p:nvSpPr>
            <p:cNvPr id="7" name="Rectangle 6">
              <a:extLst>
                <a:ext uri="{FF2B5EF4-FFF2-40B4-BE49-F238E27FC236}">
                  <a16:creationId xmlns:a16="http://schemas.microsoft.com/office/drawing/2014/main" id="{D570134F-6E66-1049-8360-8D87093C87AE}"/>
                </a:ext>
              </a:extLst>
            </p:cNvPr>
            <p:cNvSpPr/>
            <p:nvPr/>
          </p:nvSpPr>
          <p:spPr>
            <a:xfrm>
              <a:off x="-386767" y="1231402"/>
              <a:ext cx="6370334" cy="461665"/>
            </a:xfrm>
            <a:prstGeom prst="rect">
              <a:avLst/>
            </a:prstGeom>
          </p:spPr>
          <p:txBody>
            <a:bodyPr wrap="none">
              <a:spAutoFit/>
            </a:bodyPr>
            <a:lstStyle/>
            <a:p>
              <a:pPr algn="ctr"/>
              <a:r>
                <a:rPr lang="en-US" sz="2400" dirty="0">
                  <a:solidFill>
                    <a:srgbClr val="1A4594"/>
                  </a:solidFill>
                </a:rPr>
                <a:t>Social Biases in QA Models</a:t>
              </a:r>
              <a:r>
                <a:rPr lang="en-US" sz="2400" dirty="0"/>
                <a:t>  </a:t>
              </a:r>
              <a:r>
                <a:rPr lang="en-US" sz="1600" dirty="0">
                  <a:solidFill>
                    <a:schemeClr val="bg1">
                      <a:lumMod val="50000"/>
                    </a:schemeClr>
                  </a:solidFill>
                </a:rPr>
                <a:t>[Li et al. EMNLP-Findings 2020]</a:t>
              </a:r>
            </a:p>
          </p:txBody>
        </p:sp>
        <p:sp>
          <p:nvSpPr>
            <p:cNvPr id="8" name="Rectangle 7">
              <a:extLst>
                <a:ext uri="{FF2B5EF4-FFF2-40B4-BE49-F238E27FC236}">
                  <a16:creationId xmlns:a16="http://schemas.microsoft.com/office/drawing/2014/main" id="{840ACFEC-FA82-6646-A92B-6D066B3A976B}"/>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sp>
        <p:nvSpPr>
          <p:cNvPr id="11" name="Rectangle 10">
            <a:extLst>
              <a:ext uri="{FF2B5EF4-FFF2-40B4-BE49-F238E27FC236}">
                <a16:creationId xmlns:a16="http://schemas.microsoft.com/office/drawing/2014/main" id="{56614B2B-14BA-2740-8F9F-F6AB74B6BAB0}"/>
              </a:ext>
            </a:extLst>
          </p:cNvPr>
          <p:cNvSpPr/>
          <p:nvPr/>
        </p:nvSpPr>
        <p:spPr>
          <a:xfrm>
            <a:off x="224563" y="6311015"/>
            <a:ext cx="4839786"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unqover.apps.allenai.org</a:t>
            </a:r>
            <a:r>
              <a:rPr lang="en-US" sz="2000" dirty="0">
                <a:solidFill>
                  <a:schemeClr val="accent1"/>
                </a:solidFill>
                <a:latin typeface="Consolas" panose="020B0609020204030204" pitchFamily="49" charset="0"/>
                <a:cs typeface="Consolas" panose="020B0609020204030204" pitchFamily="49" charset="0"/>
              </a:rPr>
              <a: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85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What could go wrong?"/>
          <p:cNvSpPr txBox="1">
            <a:spLocks noGrp="1"/>
          </p:cNvSpPr>
          <p:nvPr>
            <p:ph type="title"/>
          </p:nvPr>
        </p:nvSpPr>
        <p:spPr>
          <a:prstGeom prst="rect">
            <a:avLst/>
          </a:prstGeom>
        </p:spPr>
        <p:txBody>
          <a:bodyPr/>
          <a:lstStyle>
            <a:lvl1pPr defTabSz="1975054">
              <a:defRPr sz="6885" spc="-137"/>
            </a:lvl1pPr>
          </a:lstStyle>
          <a:p>
            <a:r>
              <a:rPr lang="en-US" sz="5400" dirty="0"/>
              <a:t>What could go wrong?</a:t>
            </a:r>
            <a:endParaRPr sz="5400" dirty="0"/>
          </a:p>
        </p:txBody>
      </p:sp>
      <p:sp>
        <p:nvSpPr>
          <p:cNvPr id="2" name="Content Placeholder 1">
            <a:extLst>
              <a:ext uri="{FF2B5EF4-FFF2-40B4-BE49-F238E27FC236}">
                <a16:creationId xmlns:a16="http://schemas.microsoft.com/office/drawing/2014/main" id="{8D6ED422-A51E-D848-A06E-2504E26F38B5}"/>
              </a:ext>
            </a:extLst>
          </p:cNvPr>
          <p:cNvSpPr>
            <a:spLocks noGrp="1"/>
          </p:cNvSpPr>
          <p:nvPr>
            <p:ph idx="1"/>
          </p:nvPr>
        </p:nvSpPr>
        <p:spPr/>
        <p:txBody>
          <a:bodyPr/>
          <a:lstStyle/>
          <a:p>
            <a:endParaRPr lang="en-US" dirty="0"/>
          </a:p>
        </p:txBody>
      </p:sp>
      <p:sp>
        <p:nvSpPr>
          <p:cNvPr id="786" name="Line"/>
          <p:cNvSpPr/>
          <p:nvPr/>
        </p:nvSpPr>
        <p:spPr>
          <a:xfrm flipV="1">
            <a:off x="3853022" y="1819532"/>
            <a:ext cx="1" cy="4825182"/>
          </a:xfrm>
          <a:prstGeom prst="line">
            <a:avLst/>
          </a:prstGeom>
          <a:ln w="25400">
            <a:solidFill>
              <a:srgbClr val="FFFFFF"/>
            </a:solidFill>
            <a:miter lim="400000"/>
          </a:ln>
        </p:spPr>
        <p:txBody>
          <a:bodyPr lIns="25400" tIns="25400" rIns="25400" bIns="25400" anchor="ctr"/>
          <a:lstStyle/>
          <a:p>
            <a:endParaRPr/>
          </a:p>
        </p:txBody>
      </p:sp>
      <p:sp>
        <p:nvSpPr>
          <p:cNvPr id="787" name="Line"/>
          <p:cNvSpPr/>
          <p:nvPr/>
        </p:nvSpPr>
        <p:spPr>
          <a:xfrm flipV="1">
            <a:off x="8196261" y="1819532"/>
            <a:ext cx="1" cy="4825182"/>
          </a:xfrm>
          <a:prstGeom prst="line">
            <a:avLst/>
          </a:prstGeom>
          <a:ln w="25400">
            <a:solidFill>
              <a:srgbClr val="FFFFFF"/>
            </a:solidFill>
            <a:miter lim="400000"/>
          </a:ln>
        </p:spPr>
        <p:txBody>
          <a:bodyPr lIns="25400" tIns="25400" rIns="25400" bIns="25400" anchor="ctr"/>
          <a:lstStyle/>
          <a:p>
            <a:endParaRPr/>
          </a:p>
        </p:txBody>
      </p:sp>
      <p:grpSp>
        <p:nvGrpSpPr>
          <p:cNvPr id="796" name="Group"/>
          <p:cNvGrpSpPr/>
          <p:nvPr/>
        </p:nvGrpSpPr>
        <p:grpSpPr>
          <a:xfrm>
            <a:off x="-112757" y="1496931"/>
            <a:ext cx="4083719" cy="5172129"/>
            <a:chOff x="0" y="-25400"/>
            <a:chExt cx="8167437" cy="10344255"/>
          </a:xfrm>
        </p:grpSpPr>
        <p:grpSp>
          <p:nvGrpSpPr>
            <p:cNvPr id="790" name="1"/>
            <p:cNvGrpSpPr/>
            <p:nvPr/>
          </p:nvGrpSpPr>
          <p:grpSpPr>
            <a:xfrm>
              <a:off x="3246174" y="-25400"/>
              <a:ext cx="1320801" cy="1320800"/>
              <a:chOff x="0" y="0"/>
              <a:chExt cx="1320800" cy="1320800"/>
            </a:xfrm>
          </p:grpSpPr>
          <p:sp>
            <p:nvSpPr>
              <p:cNvPr id="789" name="1"/>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1</a:t>
                </a:r>
              </a:p>
            </p:txBody>
          </p:sp>
          <p:pic>
            <p:nvPicPr>
              <p:cNvPr id="788" name="1 1" descr="1 1"/>
              <p:cNvPicPr>
                <a:picLocks/>
              </p:cNvPicPr>
              <p:nvPr/>
            </p:nvPicPr>
            <p:blipFill>
              <a:blip r:embed="rId2"/>
              <a:stretch>
                <a:fillRect/>
              </a:stretch>
            </p:blipFill>
            <p:spPr>
              <a:xfrm>
                <a:off x="0" y="0"/>
                <a:ext cx="1320800" cy="1320800"/>
              </a:xfrm>
              <a:prstGeom prst="rect">
                <a:avLst/>
              </a:prstGeom>
              <a:effectLst/>
            </p:spPr>
          </p:pic>
        </p:grpSp>
        <p:pic>
          <p:nvPicPr>
            <p:cNvPr id="791" name="eCHDPhj6tQ_qsM_wztBADjuyTJSPdQ83oVEHls2amnkLPhkNXu9whG1Fb3cjg1947_Bv2pYvcfX2h18hs3EIU0XzKisw7Bg2ekG8TZulddm3i2M-ULZm7pP86TeGnrvX6XYY0VJCxII.png" descr="eCHDPhj6tQ_qsM_wztBADjuyTJSPdQ83oVEHls2amnkLPhkNXu9whG1Fb3cjg1947_Bv2pYvcfX2h18hs3EIU0XzKisw7Bg2ekG8TZulddm3i2M-ULZm7pP86TeGnrvX6XYY0VJCxII.png"/>
            <p:cNvPicPr>
              <a:picLocks noChangeAspect="1"/>
            </p:cNvPicPr>
            <p:nvPr/>
          </p:nvPicPr>
          <p:blipFill>
            <a:blip r:embed="rId3"/>
            <a:stretch>
              <a:fillRect/>
            </a:stretch>
          </p:blipFill>
          <p:spPr>
            <a:xfrm>
              <a:off x="0" y="2733138"/>
              <a:ext cx="8167438" cy="5423690"/>
            </a:xfrm>
            <a:prstGeom prst="rect">
              <a:avLst/>
            </a:prstGeom>
            <a:ln w="12700" cap="flat">
              <a:noFill/>
              <a:miter lim="400000"/>
            </a:ln>
            <a:effectLst/>
          </p:spPr>
        </p:pic>
        <p:sp>
          <p:nvSpPr>
            <p:cNvPr id="792" name="Biased Supervision and/or underrepresented  groups in the training set"/>
            <p:cNvSpPr/>
            <p:nvPr/>
          </p:nvSpPr>
          <p:spPr>
            <a:xfrm>
              <a:off x="1475680" y="90488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a:latin typeface="+mn-lt"/>
                  <a:ea typeface="+mn-ea"/>
                  <a:cs typeface="+mn-cs"/>
                  <a:sym typeface="Canela Bold"/>
                </a:rPr>
                <a:t>Biased Supervision</a:t>
              </a:r>
              <a:br/>
              <a:r>
                <a:rPr sz="1850"/>
                <a:t>and/or underrepresented </a:t>
              </a:r>
              <a:br>
                <a:rPr sz="1850"/>
              </a:br>
              <a:r>
                <a:rPr sz="1850"/>
                <a:t>groups in the training set</a:t>
              </a:r>
            </a:p>
          </p:txBody>
        </p:sp>
        <p:grpSp>
          <p:nvGrpSpPr>
            <p:cNvPr id="795" name="Group"/>
            <p:cNvGrpSpPr/>
            <p:nvPr/>
          </p:nvGrpSpPr>
          <p:grpSpPr>
            <a:xfrm>
              <a:off x="3539563" y="1252068"/>
              <a:ext cx="3392304" cy="3864330"/>
              <a:chOff x="0" y="0"/>
              <a:chExt cx="3392302" cy="3864329"/>
            </a:xfrm>
          </p:grpSpPr>
          <p:pic>
            <p:nvPicPr>
              <p:cNvPr id="793" name="dlf.pt-thought-bubble-sketch-png-4678265.png" descr="dlf.pt-thought-bubble-sketch-png-4678265.png"/>
              <p:cNvPicPr>
                <a:picLocks noChangeAspect="1"/>
              </p:cNvPicPr>
              <p:nvPr/>
            </p:nvPicPr>
            <p:blipFill>
              <a:blip r:embed="rId4"/>
              <a:srcRect/>
              <a:stretch>
                <a:fillRect/>
              </a:stretch>
            </p:blipFill>
            <p:spPr>
              <a:xfrm>
                <a:off x="0" y="0"/>
                <a:ext cx="3392303" cy="3864330"/>
              </a:xfrm>
              <a:prstGeom prst="rect">
                <a:avLst/>
              </a:prstGeom>
              <a:ln w="12700" cap="flat">
                <a:noFill/>
                <a:miter lim="400000"/>
              </a:ln>
              <a:effectLst/>
            </p:spPr>
          </p:pic>
          <p:sp>
            <p:nvSpPr>
              <p:cNvPr id="794" name="Men are  better-qualified  for this job"/>
              <p:cNvSpPr/>
              <p:nvPr/>
            </p:nvSpPr>
            <p:spPr>
              <a:xfrm>
                <a:off x="1739854" y="144730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lgn="ctr">
                  <a:defRPr sz="2900">
                    <a:solidFill>
                      <a:srgbClr val="000000"/>
                    </a:solidFill>
                  </a:defRPr>
                </a:pPr>
                <a:r>
                  <a:rPr sz="1450"/>
                  <a:t>Men are </a:t>
                </a:r>
                <a:br>
                  <a:rPr sz="1450"/>
                </a:br>
                <a:r>
                  <a:rPr sz="1450"/>
                  <a:t>better-qualified</a:t>
                </a:r>
                <a:br>
                  <a:rPr sz="1450"/>
                </a:br>
                <a:r>
                  <a:rPr sz="1450"/>
                  <a:t> for this job</a:t>
                </a:r>
              </a:p>
            </p:txBody>
          </p:sp>
        </p:grpSp>
      </p:grpSp>
      <p:grpSp>
        <p:nvGrpSpPr>
          <p:cNvPr id="813" name="Group"/>
          <p:cNvGrpSpPr/>
          <p:nvPr/>
        </p:nvGrpSpPr>
        <p:grpSpPr>
          <a:xfrm>
            <a:off x="3939262" y="1496931"/>
            <a:ext cx="3079425" cy="4929421"/>
            <a:chOff x="0" y="-25400"/>
            <a:chExt cx="6158848" cy="9858840"/>
          </a:xfrm>
        </p:grpSpPr>
        <p:grpSp>
          <p:nvGrpSpPr>
            <p:cNvPr id="799" name="2"/>
            <p:cNvGrpSpPr/>
            <p:nvPr/>
          </p:nvGrpSpPr>
          <p:grpSpPr>
            <a:xfrm>
              <a:off x="3510359" y="-25400"/>
              <a:ext cx="1320801" cy="1320800"/>
              <a:chOff x="0" y="0"/>
              <a:chExt cx="1320800" cy="1320800"/>
            </a:xfrm>
          </p:grpSpPr>
          <p:sp>
            <p:nvSpPr>
              <p:cNvPr id="798" name="2"/>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2</a:t>
                </a:r>
              </a:p>
            </p:txBody>
          </p:sp>
          <p:pic>
            <p:nvPicPr>
              <p:cNvPr id="797" name="2 2" descr="2 2"/>
              <p:cNvPicPr>
                <a:picLocks/>
              </p:cNvPicPr>
              <p:nvPr/>
            </p:nvPicPr>
            <p:blipFill>
              <a:blip r:embed="rId2"/>
              <a:stretch>
                <a:fillRect/>
              </a:stretch>
            </p:blipFill>
            <p:spPr>
              <a:xfrm>
                <a:off x="0" y="0"/>
                <a:ext cx="1320800" cy="1320800"/>
              </a:xfrm>
              <a:prstGeom prst="rect">
                <a:avLst/>
              </a:prstGeom>
              <a:effectLst/>
            </p:spPr>
          </p:pic>
        </p:grpSp>
        <p:sp>
          <p:nvSpPr>
            <p:cNvPr id="800" name="Biased Input Representations"/>
            <p:cNvSpPr/>
            <p:nvPr/>
          </p:nvSpPr>
          <p:spPr>
            <a:xfrm>
              <a:off x="0" y="856344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a:latin typeface="+mn-lt"/>
                  <a:ea typeface="+mn-ea"/>
                  <a:cs typeface="+mn-cs"/>
                  <a:sym typeface="Canela Bold"/>
                </a:rPr>
                <a:t>Biased Input Representations</a:t>
              </a:r>
            </a:p>
          </p:txBody>
        </p:sp>
        <p:pic>
          <p:nvPicPr>
            <p:cNvPr id="801" name="Line Line" descr="Line Line"/>
            <p:cNvPicPr>
              <a:picLocks/>
            </p:cNvPicPr>
            <p:nvPr/>
          </p:nvPicPr>
          <p:blipFill>
            <a:blip r:embed="rId5"/>
            <a:stretch>
              <a:fillRect/>
            </a:stretch>
          </p:blipFill>
          <p:spPr>
            <a:xfrm rot="18900000">
              <a:off x="1860943" y="4000069"/>
              <a:ext cx="2872780" cy="401377"/>
            </a:xfrm>
            <a:prstGeom prst="rect">
              <a:avLst/>
            </a:prstGeom>
            <a:effectLst/>
          </p:spPr>
        </p:pic>
        <p:pic>
          <p:nvPicPr>
            <p:cNvPr id="803" name="Line Line" descr="Line Line"/>
            <p:cNvPicPr>
              <a:picLocks/>
            </p:cNvPicPr>
            <p:nvPr/>
          </p:nvPicPr>
          <p:blipFill>
            <a:blip r:embed="rId5"/>
            <a:stretch>
              <a:fillRect/>
            </a:stretch>
          </p:blipFill>
          <p:spPr>
            <a:xfrm rot="18900000">
              <a:off x="2965144" y="5000816"/>
              <a:ext cx="2872781" cy="401377"/>
            </a:xfrm>
            <a:prstGeom prst="rect">
              <a:avLst/>
            </a:prstGeom>
            <a:effectLst/>
          </p:spPr>
        </p:pic>
        <p:sp>
          <p:nvSpPr>
            <p:cNvPr id="805" name="Circle"/>
            <p:cNvSpPr/>
            <p:nvPr/>
          </p:nvSpPr>
          <p:spPr>
            <a:xfrm>
              <a:off x="4223412" y="2919202"/>
              <a:ext cx="273827"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6" name="Circle"/>
            <p:cNvSpPr/>
            <p:nvPr/>
          </p:nvSpPr>
          <p:spPr>
            <a:xfrm>
              <a:off x="5321242" y="3952309"/>
              <a:ext cx="273826"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7" name="Circle"/>
            <p:cNvSpPr/>
            <p:nvPr/>
          </p:nvSpPr>
          <p:spPr>
            <a:xfrm>
              <a:off x="2085144" y="5069405"/>
              <a:ext cx="273826" cy="276276"/>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8" name="Circle"/>
            <p:cNvSpPr/>
            <p:nvPr/>
          </p:nvSpPr>
          <p:spPr>
            <a:xfrm>
              <a:off x="3192100" y="6086332"/>
              <a:ext cx="273826" cy="276277"/>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9" name="woman"/>
            <p:cNvSpPr/>
            <p:nvPr/>
          </p:nvSpPr>
          <p:spPr>
            <a:xfrm>
              <a:off x="3985183" y="274643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woman</a:t>
              </a:r>
            </a:p>
          </p:txBody>
        </p:sp>
        <p:sp>
          <p:nvSpPr>
            <p:cNvPr id="810" name="homemaker"/>
            <p:cNvSpPr/>
            <p:nvPr/>
          </p:nvSpPr>
          <p:spPr>
            <a:xfrm>
              <a:off x="4888848" y="374356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homemaker</a:t>
              </a:r>
            </a:p>
          </p:txBody>
        </p:sp>
        <p:sp>
          <p:nvSpPr>
            <p:cNvPr id="811" name="man"/>
            <p:cNvSpPr/>
            <p:nvPr/>
          </p:nvSpPr>
          <p:spPr>
            <a:xfrm>
              <a:off x="1473406" y="56671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man</a:t>
              </a:r>
            </a:p>
          </p:txBody>
        </p:sp>
        <p:sp>
          <p:nvSpPr>
            <p:cNvPr id="812" name="programmer"/>
            <p:cNvSpPr/>
            <p:nvPr/>
          </p:nvSpPr>
          <p:spPr>
            <a:xfrm>
              <a:off x="2538874" y="666790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programmer</a:t>
              </a:r>
            </a:p>
          </p:txBody>
        </p:sp>
      </p:grpSp>
      <p:grpSp>
        <p:nvGrpSpPr>
          <p:cNvPr id="836" name="Group"/>
          <p:cNvGrpSpPr/>
          <p:nvPr/>
        </p:nvGrpSpPr>
        <p:grpSpPr>
          <a:xfrm>
            <a:off x="8355314" y="1510996"/>
            <a:ext cx="3072960" cy="4915356"/>
            <a:chOff x="0" y="-25400"/>
            <a:chExt cx="6145918" cy="9830710"/>
          </a:xfrm>
        </p:grpSpPr>
        <p:grpSp>
          <p:nvGrpSpPr>
            <p:cNvPr id="816" name="3"/>
            <p:cNvGrpSpPr/>
            <p:nvPr/>
          </p:nvGrpSpPr>
          <p:grpSpPr>
            <a:xfrm>
              <a:off x="3033199" y="-25400"/>
              <a:ext cx="1320801" cy="1320800"/>
              <a:chOff x="0" y="0"/>
              <a:chExt cx="1320800" cy="1320800"/>
            </a:xfrm>
          </p:grpSpPr>
          <p:sp>
            <p:nvSpPr>
              <p:cNvPr id="815" name="3"/>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3</a:t>
                </a:r>
              </a:p>
            </p:txBody>
          </p:sp>
          <p:pic>
            <p:nvPicPr>
              <p:cNvPr id="814" name="3 3" descr="3 3"/>
              <p:cNvPicPr>
                <a:picLocks/>
              </p:cNvPicPr>
              <p:nvPr/>
            </p:nvPicPr>
            <p:blipFill>
              <a:blip r:embed="rId2"/>
              <a:stretch>
                <a:fillRect/>
              </a:stretch>
            </p:blipFill>
            <p:spPr>
              <a:xfrm>
                <a:off x="0" y="0"/>
                <a:ext cx="1320800" cy="1320800"/>
              </a:xfrm>
              <a:prstGeom prst="rect">
                <a:avLst/>
              </a:prstGeom>
              <a:effectLst/>
            </p:spPr>
          </p:pic>
        </p:grpSp>
        <p:grpSp>
          <p:nvGrpSpPr>
            <p:cNvPr id="820" name="Group"/>
            <p:cNvGrpSpPr/>
            <p:nvPr/>
          </p:nvGrpSpPr>
          <p:grpSpPr>
            <a:xfrm>
              <a:off x="3693599" y="1929943"/>
              <a:ext cx="2452320" cy="2654028"/>
              <a:chOff x="0" y="0"/>
              <a:chExt cx="2452319" cy="2654026"/>
            </a:xfrm>
          </p:grpSpPr>
          <p:pic>
            <p:nvPicPr>
              <p:cNvPr id="817"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18" name="Candidate 2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2</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sp>
            <p:nvSpPr>
              <p:cNvPr id="819" name="Female"/>
              <p:cNvSpPr/>
              <p:nvPr/>
            </p:nvSpPr>
            <p:spPr>
              <a:xfrm>
                <a:off x="1532779" y="1013376"/>
                <a:ext cx="597151" cy="1320801"/>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7"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6"/>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5" name="Group"/>
            <p:cNvGrpSpPr/>
            <p:nvPr/>
          </p:nvGrpSpPr>
          <p:grpSpPr>
            <a:xfrm>
              <a:off x="1087674" y="1929943"/>
              <a:ext cx="2452321" cy="2654028"/>
              <a:chOff x="0" y="0"/>
              <a:chExt cx="2452319" cy="2654026"/>
            </a:xfrm>
          </p:grpSpPr>
          <p:grpSp>
            <p:nvGrpSpPr>
              <p:cNvPr id="823" name="Group"/>
              <p:cNvGrpSpPr/>
              <p:nvPr/>
            </p:nvGrpSpPr>
            <p:grpSpPr>
              <a:xfrm>
                <a:off x="0" y="0"/>
                <a:ext cx="2452320" cy="2654027"/>
                <a:chOff x="0" y="0"/>
                <a:chExt cx="2452319" cy="2654026"/>
              </a:xfrm>
            </p:grpSpPr>
            <p:pic>
              <p:nvPicPr>
                <p:cNvPr id="821"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22" name="Candidate 1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1</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grpSp>
          <p:sp>
            <p:nvSpPr>
              <p:cNvPr id="824" name="Male"/>
              <p:cNvSpPr/>
              <p:nvPr/>
            </p:nvSpPr>
            <p:spPr>
              <a:xfrm>
                <a:off x="1616166" y="1015421"/>
                <a:ext cx="489491" cy="1320801"/>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accent1">
                  <a:lumOff val="13575"/>
                </a:schemeClr>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8" name="CV filtering model"/>
            <p:cNvGrpSpPr/>
            <p:nvPr/>
          </p:nvGrpSpPr>
          <p:grpSpPr>
            <a:xfrm>
              <a:off x="1503514" y="5102169"/>
              <a:ext cx="4380172" cy="1320801"/>
              <a:chOff x="0" y="0"/>
              <a:chExt cx="4380170" cy="1320800"/>
            </a:xfrm>
          </p:grpSpPr>
          <p:sp>
            <p:nvSpPr>
              <p:cNvPr id="827" name="CV filtering model"/>
              <p:cNvSpPr/>
              <p:nvPr/>
            </p:nvSpPr>
            <p:spPr>
              <a:xfrm>
                <a:off x="25399" y="25400"/>
                <a:ext cx="4329372" cy="127000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3200">
                    <a:latin typeface="+mn-lt"/>
                    <a:ea typeface="+mn-ea"/>
                    <a:cs typeface="+mn-cs"/>
                    <a:sym typeface="Canela Bold"/>
                  </a:defRPr>
                </a:lvl1pPr>
              </a:lstStyle>
              <a:p>
                <a:r>
                  <a:rPr sz="1600"/>
                  <a:t>CV filtering model</a:t>
                </a:r>
              </a:p>
            </p:txBody>
          </p:sp>
          <p:pic>
            <p:nvPicPr>
              <p:cNvPr id="826" name="CV filtering model CV filtering model" descr="CV filtering model CV filtering model"/>
              <p:cNvPicPr>
                <a:picLocks/>
              </p:cNvPicPr>
              <p:nvPr/>
            </p:nvPicPr>
            <p:blipFill>
              <a:blip r:embed="rId7"/>
              <a:stretch>
                <a:fillRect/>
              </a:stretch>
            </p:blipFill>
            <p:spPr>
              <a:xfrm>
                <a:off x="-1" y="0"/>
                <a:ext cx="4380172" cy="1320800"/>
              </a:xfrm>
              <a:prstGeom prst="rect">
                <a:avLst/>
              </a:prstGeom>
              <a:effectLst/>
            </p:spPr>
          </p:pic>
        </p:grpSp>
        <p:pic>
          <p:nvPicPr>
            <p:cNvPr id="829"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l="49812" t="25476" b="20741"/>
            <a:stretch>
              <a:fillRect/>
            </a:stretch>
          </p:blipFill>
          <p:spPr>
            <a:xfrm>
              <a:off x="1717209" y="7055425"/>
              <a:ext cx="1020379" cy="1093444"/>
            </a:xfrm>
            <a:prstGeom prst="rect">
              <a:avLst/>
            </a:prstGeom>
            <a:ln w="12700" cap="flat">
              <a:noFill/>
              <a:miter lim="400000"/>
            </a:ln>
            <a:effectLst/>
          </p:spPr>
        </p:pic>
        <p:pic>
          <p:nvPicPr>
            <p:cNvPr id="830"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t="25233" r="49606" b="19585"/>
            <a:stretch>
              <a:fillRect/>
            </a:stretch>
          </p:blipFill>
          <p:spPr>
            <a:xfrm>
              <a:off x="4355906" y="7055425"/>
              <a:ext cx="1024550" cy="1121886"/>
            </a:xfrm>
            <a:prstGeom prst="rect">
              <a:avLst/>
            </a:prstGeom>
            <a:ln w="12700" cap="flat">
              <a:noFill/>
              <a:miter lim="400000"/>
            </a:ln>
            <a:effectLst/>
          </p:spPr>
        </p:pic>
        <p:sp>
          <p:nvSpPr>
            <p:cNvPr id="831" name="Line"/>
            <p:cNvSpPr/>
            <p:nvPr/>
          </p:nvSpPr>
          <p:spPr>
            <a:xfrm flipV="1">
              <a:off x="2313835" y="4192164"/>
              <a:ext cx="1" cy="889001"/>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2" name="Line"/>
            <p:cNvSpPr/>
            <p:nvPr/>
          </p:nvSpPr>
          <p:spPr>
            <a:xfrm flipV="1">
              <a:off x="4945774" y="4135090"/>
              <a:ext cx="1" cy="936602"/>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3" name="Line"/>
            <p:cNvSpPr/>
            <p:nvPr/>
          </p:nvSpPr>
          <p:spPr>
            <a:xfrm>
              <a:off x="4868271"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4" name="Line"/>
            <p:cNvSpPr/>
            <p:nvPr/>
          </p:nvSpPr>
          <p:spPr>
            <a:xfrm>
              <a:off x="2227392"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5" name="Uninterpretable Features"/>
            <p:cNvSpPr/>
            <p:nvPr/>
          </p:nvSpPr>
          <p:spPr>
            <a:xfrm>
              <a:off x="0" y="853531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dirty="0">
                  <a:latin typeface="+mn-lt"/>
                  <a:ea typeface="+mn-ea"/>
                  <a:cs typeface="+mn-cs"/>
                  <a:sym typeface="Canela Bold"/>
                </a:rPr>
                <a:t>Uninterpretable Features</a:t>
              </a:r>
            </a:p>
          </p:txBody>
        </p:sp>
      </p:grpSp>
    </p:spTree>
    <p:extLst>
      <p:ext uri="{BB962C8B-B14F-4D97-AF65-F5344CB8AC3E}">
        <p14:creationId xmlns:p14="http://schemas.microsoft.com/office/powerpoint/2010/main" val="132382387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animBg="1" advAuto="0"/>
      <p:bldP spid="813" grpId="0" animBg="1" advAuto="0"/>
      <p:bldP spid="836"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93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Models perpetuate social biases!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79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AI Checklist: Building models that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normAutofit/>
          </a:bodyPr>
          <a:lstStyle/>
          <a:p>
            <a:pPr>
              <a:buClr>
                <a:srgbClr val="000000"/>
              </a:buClr>
            </a:pPr>
            <a:r>
              <a:rPr lang="en-US" sz="2400" b="1" dirty="0">
                <a:solidFill>
                  <a:srgbClr val="009545"/>
                </a:solidFill>
              </a:rPr>
              <a:t>✓</a:t>
            </a:r>
            <a:r>
              <a:rPr lang="en-US" sz="2400" dirty="0"/>
              <a:t> seamlessly learn input-output mappings.    </a:t>
            </a:r>
          </a:p>
          <a:p>
            <a:pPr>
              <a:buClr>
                <a:srgbClr val="000000"/>
              </a:buClr>
            </a:pPr>
            <a:r>
              <a:rPr lang="en-US" sz="2400" b="1" dirty="0">
                <a:solidFill>
                  <a:srgbClr val="009545"/>
                </a:solidFill>
              </a:rPr>
              <a:t>✓</a:t>
            </a:r>
            <a:r>
              <a:rPr lang="en-US" sz="2400" dirty="0"/>
              <a:t> don’t need to be trained from scratch every time.</a:t>
            </a:r>
          </a:p>
          <a:p>
            <a:pPr>
              <a:buClr>
                <a:srgbClr val="000000"/>
              </a:buClr>
            </a:pPr>
            <a:r>
              <a:rPr lang="en-US" sz="2400" b="1" dirty="0">
                <a:solidFill>
                  <a:srgbClr val="009545"/>
                </a:solidFill>
              </a:rPr>
              <a:t>✓</a:t>
            </a:r>
            <a:r>
              <a:rPr lang="en-US" sz="2400" dirty="0"/>
              <a:t> are context-sensitive.</a:t>
            </a:r>
          </a:p>
          <a:p>
            <a:pPr>
              <a:buClr>
                <a:srgbClr val="000000"/>
              </a:buClr>
            </a:pPr>
            <a:r>
              <a:rPr lang="en-US" sz="2400" b="1" dirty="0">
                <a:solidFill>
                  <a:srgbClr val="009545"/>
                </a:solidFill>
              </a:rPr>
              <a:t>✓</a:t>
            </a:r>
            <a:r>
              <a:rPr lang="en-US" sz="2400" dirty="0"/>
              <a:t>  use fewer training examples.</a:t>
            </a:r>
          </a:p>
          <a:p>
            <a:pPr>
              <a:buClr>
                <a:srgbClr val="000000"/>
              </a:buClr>
            </a:pPr>
            <a:r>
              <a:rPr lang="en-US" sz="2400" dirty="0">
                <a:solidFill>
                  <a:srgbClr val="FF0000"/>
                </a:solidFill>
              </a:rPr>
              <a:t>x  </a:t>
            </a:r>
            <a:r>
              <a:rPr lang="en-US" sz="2400" dirty="0"/>
              <a:t>understand the emergent ability of language models. </a:t>
            </a:r>
            <a:endParaRPr lang="en-US" sz="2400" dirty="0">
              <a:solidFill>
                <a:srgbClr val="FF0000"/>
              </a:solidFill>
            </a:endParaRPr>
          </a:p>
          <a:p>
            <a:pPr>
              <a:buClr>
                <a:srgbClr val="000000"/>
              </a:buClr>
            </a:pPr>
            <a:r>
              <a:rPr lang="en-US" sz="2400" dirty="0">
                <a:solidFill>
                  <a:srgbClr val="FF0000"/>
                </a:solidFill>
              </a:rPr>
              <a:t>x  </a:t>
            </a:r>
            <a:r>
              <a:rPr lang="en-US" sz="2400" dirty="0"/>
              <a:t>know what they know. </a:t>
            </a:r>
          </a:p>
          <a:p>
            <a:pPr>
              <a:buClr>
                <a:srgbClr val="000000"/>
              </a:buClr>
            </a:pPr>
            <a:r>
              <a:rPr lang="en-US" sz="2400" dirty="0">
                <a:solidFill>
                  <a:srgbClr val="FF0000"/>
                </a:solidFill>
              </a:rPr>
              <a:t>x  </a:t>
            </a:r>
            <a:r>
              <a:rPr lang="en-US" sz="2400" dirty="0"/>
              <a:t>capture accurate common sense knowledge. </a:t>
            </a:r>
          </a:p>
          <a:p>
            <a:pPr>
              <a:buClr>
                <a:srgbClr val="000000"/>
              </a:buClr>
            </a:pPr>
            <a:r>
              <a:rPr lang="en-US" sz="2400" dirty="0">
                <a:solidFill>
                  <a:srgbClr val="FF0000"/>
                </a:solidFill>
              </a:rPr>
              <a:t>x  </a:t>
            </a:r>
            <a:r>
              <a:rPr lang="en-US" sz="2400" dirty="0"/>
              <a:t>are interpretable.</a:t>
            </a:r>
          </a:p>
          <a:p>
            <a:pPr>
              <a:buClr>
                <a:srgbClr val="000000"/>
              </a:buClr>
            </a:pPr>
            <a:r>
              <a:rPr lang="en-US" sz="2400" dirty="0">
                <a:solidFill>
                  <a:srgbClr val="FF0000"/>
                </a:solidFill>
              </a:rPr>
              <a:t>x  </a:t>
            </a:r>
            <a:r>
              <a:rPr lang="en-US" sz="2400" dirty="0"/>
              <a:t>don’t perpetuate social biases.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2"/>
          </p:nvPr>
        </p:nvSpPr>
        <p:spPr/>
        <p:txBody>
          <a:bodyPr/>
          <a:lstStyle/>
          <a:p>
            <a:pPr>
              <a:defRPr/>
            </a:pPr>
            <a:fld id="{0121240C-47AF-2F4D-83B3-CC3EDF50F794}" type="slidenum">
              <a:rPr lang="en-US" smtClean="0"/>
              <a:pPr>
                <a:defRPr/>
              </a:pPr>
              <a:t>94</a:t>
            </a:fld>
            <a:endParaRPr lang="en-US" dirty="0"/>
          </a:p>
        </p:txBody>
      </p:sp>
    </p:spTree>
    <p:extLst>
      <p:ext uri="{BB962C8B-B14F-4D97-AF65-F5344CB8AC3E}">
        <p14:creationId xmlns:p14="http://schemas.microsoft.com/office/powerpoint/2010/main" val="917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5D9B-EE97-100F-3CDB-B0E50B071C4D}"/>
              </a:ext>
            </a:extLst>
          </p:cNvPr>
          <p:cNvSpPr>
            <a:spLocks noGrp="1"/>
          </p:cNvSpPr>
          <p:nvPr>
            <p:ph type="title"/>
          </p:nvPr>
        </p:nvSpPr>
        <p:spPr>
          <a:xfrm>
            <a:off x="811696" y="2559928"/>
            <a:ext cx="6649278" cy="2853267"/>
          </a:xfrm>
        </p:spPr>
        <p:txBody>
          <a:bodyPr anchor="t">
            <a:normAutofit/>
          </a:bodyPr>
          <a:lstStyle/>
          <a:p>
            <a:r>
              <a:rPr lang="en-US" sz="5400" dirty="0"/>
              <a:t>Are we climbing a tree to reach to </a:t>
            </a:r>
            <a:r>
              <a:rPr lang="en-US" sz="5400"/>
              <a:t>the moon?</a:t>
            </a:r>
            <a:endParaRPr lang="en-US" sz="5400" dirty="0"/>
          </a:p>
        </p:txBody>
      </p:sp>
      <p:sp>
        <p:nvSpPr>
          <p:cNvPr id="3" name="Text Placeholder 2">
            <a:extLst>
              <a:ext uri="{FF2B5EF4-FFF2-40B4-BE49-F238E27FC236}">
                <a16:creationId xmlns:a16="http://schemas.microsoft.com/office/drawing/2014/main" id="{D137C2ED-B5BA-324C-B7B7-CDF97BA77BC1}"/>
              </a:ext>
            </a:extLst>
          </p:cNvPr>
          <p:cNvSpPr>
            <a:spLocks noGrp="1"/>
          </p:cNvSpPr>
          <p:nvPr>
            <p:ph type="body" idx="1"/>
          </p:nvPr>
        </p:nvSpPr>
        <p:spPr>
          <a:xfrm>
            <a:off x="844549" y="959908"/>
            <a:ext cx="10515600" cy="1500717"/>
          </a:xfrm>
        </p:spPr>
        <p:txBody>
          <a:bodyPr/>
          <a:lstStyle/>
          <a:p>
            <a:r>
              <a:rPr lang="en-US" dirty="0"/>
              <a:t>And finally ….</a:t>
            </a:r>
          </a:p>
        </p:txBody>
      </p:sp>
      <p:pic>
        <p:nvPicPr>
          <p:cNvPr id="9218" name="Picture 2" descr="Ascending One of the World's Oldest, Tallest Trees for Science and the  Views - Atlas Obscura">
            <a:extLst>
              <a:ext uri="{FF2B5EF4-FFF2-40B4-BE49-F238E27FC236}">
                <a16:creationId xmlns:a16="http://schemas.microsoft.com/office/drawing/2014/main" id="{D2DC1A80-26DC-6E1B-8184-E276CD36C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04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96</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02525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48323</TotalTime>
  <Words>6611</Words>
  <Application>Microsoft Macintosh PowerPoint</Application>
  <PresentationFormat>Widescreen</PresentationFormat>
  <Paragraphs>849</Paragraphs>
  <Slides>96</Slides>
  <Notes>45</Notes>
  <HiddenSlides>12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96</vt:i4>
      </vt:variant>
    </vt:vector>
  </HeadingPairs>
  <TitlesOfParts>
    <vt:vector size="114" baseType="lpstr">
      <vt:lpstr>American Typewriter</vt:lpstr>
      <vt:lpstr>Arial</vt:lpstr>
      <vt:lpstr>Arial MT</vt:lpstr>
      <vt:lpstr>Calibri</vt:lpstr>
      <vt:lpstr>Cambria Math</vt:lpstr>
      <vt:lpstr>Canela Regular</vt:lpstr>
      <vt:lpstr>Chalkduster</vt:lpstr>
      <vt:lpstr>Consolas</vt:lpstr>
      <vt:lpstr>Corbel</vt:lpstr>
      <vt:lpstr>HanziPen TC Bold</vt:lpstr>
      <vt:lpstr>Lato</vt:lpstr>
      <vt:lpstr>Lora</vt:lpstr>
      <vt:lpstr>Merriweather Sans</vt:lpstr>
      <vt:lpstr>Merriweather Sans Light</vt:lpstr>
      <vt:lpstr>Microsoft Sans Serif</vt:lpstr>
      <vt:lpstr>Roboto</vt:lpstr>
      <vt:lpstr>Wingdings</vt:lpstr>
      <vt:lpstr>Custom Design</vt:lpstr>
      <vt:lpstr>Recent Breakthroughs and Uphill Battles  in Modern Natural Language Processing</vt:lpstr>
      <vt:lpstr>About me </vt:lpstr>
      <vt:lpstr>Popular Media: Language is solved!! </vt:lpstr>
      <vt:lpstr>Leaderboards: NLP is on-par w/ humans</vt:lpstr>
      <vt:lpstr>NLP in Production: some things work reasonably well </vt:lpstr>
      <vt:lpstr>Contextual Language Models</vt:lpstr>
      <vt:lpstr>Self-Supervised Models</vt:lpstr>
      <vt:lpstr>Self-Supervised Models</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 History</vt:lpstr>
      <vt:lpstr>✓ Self-supervised models  are predictive models of the world. </vt:lpstr>
      <vt:lpstr>Encoder Decoder Models</vt:lpstr>
      <vt:lpstr>Encoder-Decoders: Example</vt:lpstr>
      <vt:lpstr>Encoder-Decoders: Example</vt:lpstr>
      <vt:lpstr>✓ Language models are convenient frameworks for text-in text-out tasks. </vt:lpstr>
      <vt:lpstr>Self-Supervised Models</vt:lpstr>
      <vt:lpstr>Self-Supervised Models and End Tasks  </vt:lpstr>
      <vt:lpstr>Self-Supervised Models and End Tasks  </vt:lpstr>
      <vt:lpstr>✓ Self-supervised models</vt:lpstr>
      <vt:lpstr>In-context Learning w/ Self-Supervised Models</vt:lpstr>
      <vt:lpstr>In-context Learning w/ Self-Supervised Models</vt:lpstr>
      <vt:lpstr>✓ In-context prompting of language models is a convenient way to make them solve tasks, without additional training. </vt:lpstr>
      <vt:lpstr>Fine-tuning Language Models </vt:lpstr>
      <vt:lpstr>✓ Language models are trained once, then fine-tuned for each task with few examples. </vt:lpstr>
      <vt:lpstr>New Age of NLP</vt:lpstr>
      <vt:lpstr>Scaling Self-Supervised Models </vt:lpstr>
      <vt:lpstr>Scaling Self-Supervised Models </vt:lpstr>
      <vt:lpstr>Scaling Self-Supervised Models </vt:lpstr>
      <vt:lpstr>In-context learning results</vt:lpstr>
      <vt:lpstr>Scaling Self-Supervised Models </vt:lpstr>
      <vt:lpstr>✓ Scaling language models  consistently lead to stronger models. </vt:lpstr>
      <vt:lpstr>Language Models: Means to Access Knowledge</vt:lpstr>
      <vt:lpstr>✓ Language models serve as efficient mechanisms for knowledge retrieval. </vt:lpstr>
      <vt:lpstr>Multilinguality</vt:lpstr>
      <vt:lpstr>Benchmarking LMs in Persian</vt:lpstr>
      <vt:lpstr>ParsiNLU Tasks</vt:lpstr>
      <vt:lpstr>ParsiNLU Tasks</vt:lpstr>
      <vt:lpstr>ParsiNLU Tasks</vt:lpstr>
      <vt:lpstr>Benchmarking LMs in Persian</vt:lpstr>
      <vt:lpstr>Experiments: Setup </vt:lpstr>
      <vt:lpstr>Experimental Findings (1)</vt:lpstr>
      <vt:lpstr>Experimental Findings (2)</vt:lpstr>
      <vt:lpstr>Experimental Findings (3)</vt:lpstr>
      <vt:lpstr>Experimental Findings (4)</vt:lpstr>
      <vt:lpstr>✓ Multi-lingual LMs have been successful in transfer across languages. </vt:lpstr>
      <vt:lpstr>Image-Text Models </vt:lpstr>
      <vt:lpstr>✓ Multi-modal have shown successful transfer across different modalities. </vt:lpstr>
      <vt:lpstr>Is NLP solved? Are we done? 🤔</vt:lpstr>
      <vt:lpstr>Humans Generalize from Few Examples</vt:lpstr>
      <vt:lpstr>Machines Need Many Examples</vt:lpstr>
      <vt:lpstr>x Our computational models  are data-hungry! </vt:lpstr>
      <vt:lpstr>NLP in Production</vt:lpstr>
      <vt:lpstr>Data scarcity in other languages </vt:lpstr>
      <vt:lpstr>Brittleness with respect to small changes</vt:lpstr>
      <vt:lpstr>Brittleness with respect to small changes</vt:lpstr>
      <vt:lpstr>x Limited data lead to brittle models! </vt:lpstr>
      <vt:lpstr>Problem: Diminishing Returns of Scaling</vt:lpstr>
      <vt:lpstr> x Scaling models is costly.  x There are diminishing returns.    Open question: how far can we scale? </vt:lpstr>
      <vt:lpstr>Language Interpretation Is Hard </vt:lpstr>
      <vt:lpstr>But what is “context”? </vt:lpstr>
      <vt:lpstr>x Computers have  a narrow access to the world! </vt:lpstr>
      <vt:lpstr>Generated Knowledge is Inaccurate</vt:lpstr>
      <vt:lpstr>The way forward: learning from additional modalities </vt:lpstr>
      <vt:lpstr>x Representations are inaccurate  and lack commonsense </vt:lpstr>
      <vt:lpstr>LMs are not Consistent</vt:lpstr>
      <vt:lpstr>x LMs do not know if they [don’t] know!</vt:lpstr>
      <vt:lpstr>Lack of Generality </vt:lpstr>
      <vt:lpstr>PowerPoint Presentation</vt:lpstr>
      <vt:lpstr>The Paradox of Task-Specific Models</vt:lpstr>
      <vt:lpstr>Beyond Task-Specific Models </vt:lpstr>
      <vt:lpstr>x Current Successes of AI have limited generality! </vt:lpstr>
      <vt:lpstr>Interactive Semantics</vt:lpstr>
      <vt:lpstr>x How can we incorporate  “interactivity” in AI/NLP? </vt:lpstr>
      <vt:lpstr>Language Models: Biases</vt:lpstr>
      <vt:lpstr>Social Biases of QA Models </vt:lpstr>
      <vt:lpstr>What could go wrong?</vt:lpstr>
      <vt:lpstr>x Models perpetuate social biases! </vt:lpstr>
      <vt:lpstr>AI Checklist: Building models that …</vt:lpstr>
      <vt:lpstr>Are we climbing a tree to reach to the moon?</vt:lpstr>
      <vt:lpstr>That’s 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1285</cp:revision>
  <dcterms:created xsi:type="dcterms:W3CDTF">2020-06-18T00:10:56Z</dcterms:created>
  <dcterms:modified xsi:type="dcterms:W3CDTF">2022-08-26T15:30:17Z</dcterms:modified>
</cp:coreProperties>
</file>